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65" r:id="rId4"/>
    <p:sldId id="266" r:id="rId5"/>
    <p:sldId id="268" r:id="rId6"/>
    <p:sldId id="269" r:id="rId7"/>
    <p:sldId id="270" r:id="rId8"/>
    <p:sldId id="271" r:id="rId9"/>
    <p:sldId id="272" r:id="rId10"/>
    <p:sldId id="267" r:id="rId11"/>
    <p:sldId id="273" r:id="rId12"/>
    <p:sldId id="274" r:id="rId13"/>
    <p:sldId id="275" r:id="rId14"/>
    <p:sldId id="276" r:id="rId15"/>
    <p:sldId id="277" r:id="rId16"/>
    <p:sldId id="278" r:id="rId17"/>
    <p:sldId id="281" r:id="rId18"/>
    <p:sldId id="26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214290"/>
            <a:ext cx="5000660" cy="1894362"/>
          </a:xfrm>
        </p:spPr>
        <p:txBody>
          <a:bodyPr>
            <a:normAutofit/>
          </a:bodyPr>
          <a:lstStyle/>
          <a:p>
            <a:r>
              <a:rPr lang="az-Latn-AZ" sz="1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SİNİF</a:t>
            </a:r>
            <a:endParaRPr lang="ru-RU" sz="1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tor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12" y="142852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tor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214950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azeri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450" y="3068638"/>
            <a:ext cx="1752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azeri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3068638"/>
            <a:ext cx="1752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tor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338" y="142852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tor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338" y="5214950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C:\Users\User\Desktop\8832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5578" y="3143248"/>
            <a:ext cx="4262438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STARS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6572272"/>
            <a:ext cx="56880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STARS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71414"/>
            <a:ext cx="56880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 descr="STARS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-2728943" y="3486171"/>
            <a:ext cx="56880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STARS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129369" y="3486171"/>
            <a:ext cx="56880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357166"/>
            <a:ext cx="7467600" cy="48737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z-Latn-AZ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Leksik şəkilçilər qrupu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Sağ sütundakı sözlərə sol sütundakı sözlərdən müvafiq gələnini artırın. Burada yeni mənalı sözləirin yaranıb –yaranmamasına diqqət yetirin.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47702" y="2149492"/>
          <a:ext cx="7524760" cy="4422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2380"/>
                <a:gridCol w="3762380"/>
              </a:tblGrid>
              <a:tr h="442278">
                <a:tc>
                  <a:txBody>
                    <a:bodyPr/>
                    <a:lstStyle/>
                    <a:p>
                      <a:r>
                        <a:rPr kumimoji="0" lang="az-Latn-A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Kök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Şəkilçi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Məktəb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-daş 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Kitab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-cı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Vətən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-ça 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Yaxşı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-xana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Kitab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-li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Balıq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-lıq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Gül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-lük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Bax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-lı</a:t>
                      </a:r>
                      <a:endParaRPr lang="ru-RU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Yağ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-ış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57554" y="642918"/>
            <a:ext cx="192882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400" b="1" dirty="0" smtClean="0">
                <a:latin typeface="Times New Roman" pitchFamily="18" charset="0"/>
                <a:cs typeface="Times New Roman" pitchFamily="18" charset="0"/>
              </a:rPr>
              <a:t>Şəkilçilərin növləri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571736" y="1785926"/>
            <a:ext cx="135732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4572000" y="1785926"/>
            <a:ext cx="1285884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5072066" y="3071810"/>
            <a:ext cx="250033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400" b="1" dirty="0" smtClean="0">
                <a:latin typeface="Times New Roman" pitchFamily="18" charset="0"/>
                <a:cs typeface="Times New Roman" pitchFamily="18" charset="0"/>
              </a:rPr>
              <a:t>Qrammatik (sözdəyişdirici)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142976" y="3071810"/>
            <a:ext cx="278608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400" b="1" dirty="0" smtClean="0">
                <a:latin typeface="Times New Roman" pitchFamily="18" charset="0"/>
                <a:cs typeface="Times New Roman" pitchFamily="18" charset="0"/>
              </a:rPr>
              <a:t>Leksik (sözdüzəldici)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28638" y="526924"/>
            <a:ext cx="8043890" cy="56881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Qramatik şəkilçilər qrupu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Verilmiş söz cütlüklərini qrammatik şəkilçilər vasitəsilə bağlayaraq söz birləşmələri yaradın: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az-Latn-AZ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dəniz su					yol uzun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uşaq paltar				            gül ətir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dağ hava					ana layla 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otaq qapı					kitab bax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şəhər get 					biz vətən 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Tapşırıqları yerinə yetirmək üçün şagirdlərə vaxt təyin edilir.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rtleo.com-4165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19053" y="0"/>
            <a:ext cx="91524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840876" y="1183077"/>
            <a:ext cx="7731652" cy="5509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az-Latn-AZ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Məlumatın mübadiləsi: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Qruplar işlərini təqdim edirlər, qrup işləri bir-bir müzakirə edilir. 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az-Latn-AZ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z-Latn-A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Nəticə və ümumiləşdirmə:</a:t>
            </a:r>
          </a:p>
          <a:p>
            <a:r>
              <a:rPr lang="az-Latn-A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Sonda </a:t>
            </a:r>
            <a:r>
              <a:rPr lang="az-Latn-AZ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klaster üsulundan istifadə edərək şagirdlərin bu mövzu haqqında bilikləri daha da möhkəmləndirilir, şagirdlərin fikirləri öyrənilir və ümumiləşdirilir. 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785918" y="1928802"/>
            <a:ext cx="142876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400" dirty="0" smtClean="0"/>
              <a:t>Kök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143108" y="3857628"/>
            <a:ext cx="2714644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400" dirty="0" smtClean="0"/>
              <a:t>Sözdüzəldici şəkilçilər</a:t>
            </a:r>
            <a:endParaRPr lang="ru-RU" sz="2400" dirty="0" smtClean="0"/>
          </a:p>
          <a:p>
            <a:pPr algn="ctr"/>
            <a:endParaRPr lang="ru-RU" sz="1600" dirty="0"/>
          </a:p>
        </p:txBody>
      </p:sp>
      <p:sp>
        <p:nvSpPr>
          <p:cNvPr id="7" name="Овал 6"/>
          <p:cNvSpPr/>
          <p:nvPr/>
        </p:nvSpPr>
        <p:spPr>
          <a:xfrm>
            <a:off x="3643306" y="571480"/>
            <a:ext cx="1571636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400" dirty="0" smtClean="0"/>
              <a:t>Sözün tərkibi</a:t>
            </a:r>
            <a:endParaRPr lang="ru-RU" sz="2400" dirty="0" smtClean="0"/>
          </a:p>
          <a:p>
            <a:pPr algn="ctr"/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5214942" y="1928802"/>
            <a:ext cx="178595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2400" dirty="0" smtClean="0"/>
              <a:t>Şəkilçi</a:t>
            </a:r>
            <a:endParaRPr lang="ru-RU" sz="2400" dirty="0" smtClean="0"/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228184" y="3714752"/>
            <a:ext cx="2130030" cy="17145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z-Latn-AZ" sz="2400" dirty="0" smtClean="0"/>
          </a:p>
          <a:p>
            <a:pPr algn="ctr"/>
            <a:r>
              <a:rPr lang="az-Latn-AZ" sz="2400" dirty="0" smtClean="0"/>
              <a:t>Sözdəyişdirici şəkilçilər</a:t>
            </a:r>
            <a:endParaRPr lang="ru-RU" sz="2400" dirty="0" smtClean="0"/>
          </a:p>
          <a:p>
            <a:pPr algn="ctr"/>
            <a:endParaRPr lang="ru-RU" dirty="0"/>
          </a:p>
        </p:txBody>
      </p:sp>
      <p:cxnSp>
        <p:nvCxnSpPr>
          <p:cNvPr id="11" name="Прямая со стрелкой 10"/>
          <p:cNvCxnSpPr>
            <a:stCxn id="7" idx="3"/>
          </p:cNvCxnSpPr>
          <p:nvPr/>
        </p:nvCxnSpPr>
        <p:spPr>
          <a:xfrm rot="5400000">
            <a:off x="3301810" y="1500020"/>
            <a:ext cx="341651" cy="801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5"/>
          </p:cNvCxnSpPr>
          <p:nvPr/>
        </p:nvCxnSpPr>
        <p:spPr>
          <a:xfrm rot="16200000" flipH="1">
            <a:off x="5036193" y="1678614"/>
            <a:ext cx="341651" cy="444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4"/>
          </p:cNvCxnSpPr>
          <p:nvPr/>
        </p:nvCxnSpPr>
        <p:spPr>
          <a:xfrm rot="16200000" flipH="1">
            <a:off x="6054338" y="3196826"/>
            <a:ext cx="714380" cy="607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8" idx="3"/>
          </p:cNvCxnSpPr>
          <p:nvPr/>
        </p:nvCxnSpPr>
        <p:spPr>
          <a:xfrm rot="5400000">
            <a:off x="4220940" y="2602078"/>
            <a:ext cx="892231" cy="16188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/>
          <a:lstStyle/>
          <a:p>
            <a:endParaRPr lang="az-Latn-AZ" dirty="0" smtClean="0"/>
          </a:p>
          <a:p>
            <a:endParaRPr lang="az-Latn-AZ" dirty="0" smtClean="0"/>
          </a:p>
          <a:p>
            <a:pPr>
              <a:buNone/>
            </a:pPr>
            <a:r>
              <a:rPr lang="az-Latn-AZ" dirty="0" smtClean="0"/>
              <a:t>				         -üm</a:t>
            </a:r>
          </a:p>
          <a:p>
            <a:pPr>
              <a:buNone/>
            </a:pPr>
            <a:r>
              <a:rPr lang="az-Latn-AZ" dirty="0" smtClean="0"/>
              <a:t>                  -dən			         -dan</a:t>
            </a:r>
          </a:p>
          <a:p>
            <a:pPr>
              <a:buNone/>
            </a:pPr>
            <a:endParaRPr lang="az-Latn-AZ" dirty="0" smtClean="0"/>
          </a:p>
          <a:p>
            <a:pPr>
              <a:buNone/>
            </a:pPr>
            <a:endParaRPr lang="az-Latn-AZ" dirty="0" smtClean="0"/>
          </a:p>
          <a:p>
            <a:pPr>
              <a:buNone/>
            </a:pPr>
            <a:endParaRPr lang="az-Latn-AZ" dirty="0" smtClean="0"/>
          </a:p>
          <a:p>
            <a:pPr>
              <a:buNone/>
            </a:pPr>
            <a:r>
              <a:rPr lang="az-Latn-AZ" dirty="0" smtClean="0"/>
              <a:t>       -lər						-ün</a:t>
            </a:r>
          </a:p>
          <a:p>
            <a:pPr>
              <a:buNone/>
            </a:pPr>
            <a:endParaRPr lang="az-Latn-AZ" dirty="0" smtClean="0"/>
          </a:p>
          <a:p>
            <a:pPr>
              <a:buNone/>
            </a:pPr>
            <a:endParaRPr lang="az-Latn-AZ" dirty="0" smtClean="0"/>
          </a:p>
          <a:p>
            <a:pPr>
              <a:buNone/>
            </a:pPr>
            <a:endParaRPr lang="az-Latn-AZ" dirty="0" smtClean="0"/>
          </a:p>
          <a:p>
            <a:pPr>
              <a:buNone/>
            </a:pPr>
            <a:r>
              <a:rPr lang="az-Latn-AZ" dirty="0" smtClean="0"/>
              <a:t>                -üstan                                       -lük</a:t>
            </a:r>
          </a:p>
          <a:p>
            <a:pPr>
              <a:buNone/>
            </a:pPr>
            <a:r>
              <a:rPr lang="az-Latn-AZ" dirty="0" smtClean="0"/>
              <a:t> 				         -cü</a:t>
            </a:r>
          </a:p>
          <a:p>
            <a:pPr>
              <a:buNone/>
            </a:pPr>
            <a:endParaRPr lang="az-Latn-AZ" dirty="0" smtClean="0"/>
          </a:p>
        </p:txBody>
      </p:sp>
      <p:sp>
        <p:nvSpPr>
          <p:cNvPr id="4" name="Овал 3"/>
          <p:cNvSpPr/>
          <p:nvPr/>
        </p:nvSpPr>
        <p:spPr>
          <a:xfrm>
            <a:off x="2643174" y="2428868"/>
            <a:ext cx="3286148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Latn-AZ" sz="3600" dirty="0" smtClean="0"/>
              <a:t>Gül</a:t>
            </a:r>
            <a:endParaRPr lang="ru-RU" sz="3600" dirty="0" smtClean="0"/>
          </a:p>
          <a:p>
            <a:pPr algn="ctr"/>
            <a:endParaRPr lang="ru-RU" dirty="0"/>
          </a:p>
        </p:txBody>
      </p:sp>
      <p:cxnSp>
        <p:nvCxnSpPr>
          <p:cNvPr id="8" name="Прямая со стрелкой 7"/>
          <p:cNvCxnSpPr>
            <a:stCxn id="4" idx="6"/>
          </p:cNvCxnSpPr>
          <p:nvPr/>
        </p:nvCxnSpPr>
        <p:spPr>
          <a:xfrm>
            <a:off x="5929322" y="3429000"/>
            <a:ext cx="92869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751654" y="4964520"/>
            <a:ext cx="10707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0"/>
          </p:cNvCxnSpPr>
          <p:nvPr/>
        </p:nvCxnSpPr>
        <p:spPr>
          <a:xfrm rot="5400000" flipH="1" flipV="1">
            <a:off x="3821901" y="1964521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</p:cNvCxnSpPr>
          <p:nvPr/>
        </p:nvCxnSpPr>
        <p:spPr>
          <a:xfrm rot="10800000" flipV="1">
            <a:off x="1714480" y="3429000"/>
            <a:ext cx="92869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4" idx="7"/>
          </p:cNvCxnSpPr>
          <p:nvPr/>
        </p:nvCxnSpPr>
        <p:spPr>
          <a:xfrm rot="5400000" flipH="1" flipV="1">
            <a:off x="5327919" y="2048959"/>
            <a:ext cx="792998" cy="552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4" idx="3"/>
          </p:cNvCxnSpPr>
          <p:nvPr/>
        </p:nvCxnSpPr>
        <p:spPr>
          <a:xfrm rot="5400000">
            <a:off x="2344422" y="4292076"/>
            <a:ext cx="935874" cy="624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5"/>
          </p:cNvCxnSpPr>
          <p:nvPr/>
        </p:nvCxnSpPr>
        <p:spPr>
          <a:xfrm rot="16200000" flipH="1">
            <a:off x="5292200" y="4292076"/>
            <a:ext cx="935874" cy="624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1"/>
          </p:cNvCxnSpPr>
          <p:nvPr/>
        </p:nvCxnSpPr>
        <p:spPr>
          <a:xfrm rot="16200000" flipV="1">
            <a:off x="2523017" y="2120397"/>
            <a:ext cx="721560" cy="4812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043890" cy="600079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z-Latn-AZ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az-Latn-AZ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az-Latn-AZ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az-Latn-AZ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Yaradıcı tətbiqetmə :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Dərslikdən səh. 82-də 11,12,13, nömrəli tapşırıqların yerinə yetirilməsi tapşırılır.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268760"/>
            <a:ext cx="8286808" cy="9848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z-Latn-A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Eyni zamanda dərsin sonunda şagirdlər BİBÖ cədvəlindəki üçüncü hissəsini tamamlayırlar. 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8504156"/>
              </p:ext>
            </p:extLst>
          </p:nvPr>
        </p:nvGraphicFramePr>
        <p:xfrm>
          <a:off x="214282" y="714356"/>
          <a:ext cx="857256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657229">
                <a:tc>
                  <a:txBody>
                    <a:bodyPr/>
                    <a:lstStyle/>
                    <a:p>
                      <a:r>
                        <a:rPr lang="az-Latn-AZ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az-Latn-A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Qruplar 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az-Latn-A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kumimoji="0"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az-Latn-A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Meyarlar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Kök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Şəkilçi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Leksik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Qrammatik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7229"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Sözü tərkib hissələrinə ayırma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7229"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Kök və şəkilçilərin yerini düzgün müəyyən etmə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7229"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Leksik və qrammatik şəkilçiləri fərqləndirmə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7229">
                <a:tc>
                  <a:txBody>
                    <a:bodyPr/>
                    <a:lstStyle/>
                    <a:p>
                      <a:r>
                        <a:rPr kumimoji="0" lang="az-Latn-A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Əməkdaşlıq etmə 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214282" y="813472"/>
            <a:ext cx="1714512" cy="842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2"/>
          <p:cNvSpPr>
            <a:spLocks noGrp="1"/>
          </p:cNvSpPr>
          <p:nvPr>
            <p:ph type="title"/>
          </p:nvPr>
        </p:nvSpPr>
        <p:spPr>
          <a:xfrm>
            <a:off x="32181" y="2413000"/>
            <a:ext cx="8716283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z-Latn-AZ" altLang="ru-RU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Diqqətinizə görə sağ olun!!!</a:t>
            </a:r>
            <a:endParaRPr lang="ru-RU" altLang="ru-RU" b="1" cap="none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2771" name="Picture 15" descr="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152400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15" descr="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142852"/>
            <a:ext cx="1320779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15" descr="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5373688"/>
            <a:ext cx="129698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15" descr="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813" y="5372100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10" descr="STARS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524000"/>
            <a:ext cx="56880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5" descr="tor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2397125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5" descr="tor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32748" y="2441511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tor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43496" y="3786190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tor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71860" y="3786190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69423132_987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32" y="-24"/>
            <a:ext cx="9144032" cy="6858024"/>
          </a:xfrm>
        </p:spPr>
      </p:pic>
      <p:sp>
        <p:nvSpPr>
          <p:cNvPr id="5" name="Прямоугольник 4"/>
          <p:cNvSpPr/>
          <p:nvPr/>
        </p:nvSpPr>
        <p:spPr>
          <a:xfrm>
            <a:off x="857224" y="285728"/>
            <a:ext cx="750099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z-Latn-AZ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AZƏRBAYCAN DİLİ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489955">
            <a:off x="1027943" y="2271462"/>
            <a:ext cx="3527889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z-Latn-AZ" sz="7200" b="1" cap="none" spc="0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V SİNİF</a:t>
            </a:r>
            <a:endParaRPr lang="ru-RU" sz="7200" b="1" cap="none" spc="0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2214554"/>
            <a:ext cx="3134192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z-Latn-AZ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MÖVZU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86084" y="3500438"/>
            <a:ext cx="585791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SÖZÜN TƏRKİBİ</a:t>
            </a:r>
            <a:r>
              <a:rPr 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</a:t>
            </a:r>
            <a:endParaRPr lang="az-Latn-AZ" sz="4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az-Latn-AZ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kök və şəkilçisi</a:t>
            </a:r>
          </a:p>
          <a:p>
            <a:pPr algn="ctr"/>
            <a:r>
              <a:rPr lang="az-Latn-AZ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5032260"/>
            <a:ext cx="507209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HAZIRLADI</a:t>
            </a:r>
            <a:r>
              <a:rPr lang="en-US" sz="3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Latn-AZ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İSMAYILOVA AYNURƏ ABİD QIZI</a:t>
            </a:r>
            <a:endParaRPr lang="ru-RU" sz="3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STARS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277813"/>
            <a:ext cx="56880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STARS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6659587"/>
            <a:ext cx="56880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 descr="STARS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673381" y="3486171"/>
            <a:ext cx="56880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STARS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6129369" y="3486171"/>
            <a:ext cx="56880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 (3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</p:spPr>
      </p:pic>
      <p:sp>
        <p:nvSpPr>
          <p:cNvPr id="8" name="TextBox 7"/>
          <p:cNvSpPr txBox="1"/>
          <p:nvPr/>
        </p:nvSpPr>
        <p:spPr>
          <a:xfrm>
            <a:off x="428596" y="661832"/>
            <a:ext cx="850112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Standart: 4.1.2. Sözün səs tərkibini, semantik  xüsusiyyətlərini, tərkibini , yaranma üsullarını və qrammatik mənasını (ad, əlamət, hərəkət bildirməsini) izah edir.</a:t>
            </a:r>
          </a:p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3.1.1. Yazısında orfoqrafiya normalarına riayət edir və əsas durğu işarələrindən yerində istifadə edir.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Mövzu : Sözün tərkibi:kök və şəkilçisi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Məqsəd : Sözü kök və şəkilçiyə ayırır. Leksik və qrammatik şəkilçiləri fərqləndirir.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Inteqrasiya : Ədəbiyyat , təsviri incəsənət 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Dərsin tipi: İnduktiv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İş forması : Bibo, beyin həmləsi, müzakirə, klaster.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Resurslar: kompüter, proyektor, dərslik, iş vərəqləri , marker yapışqanlı lent, metodiki vəsait.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usunce-balonu_5943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31" y="357166"/>
            <a:ext cx="8858312" cy="5286412"/>
          </a:xfrm>
        </p:spPr>
      </p:pic>
      <p:sp>
        <p:nvSpPr>
          <p:cNvPr id="5" name="TextBox 4"/>
          <p:cNvSpPr txBox="1"/>
          <p:nvPr/>
        </p:nvSpPr>
        <p:spPr>
          <a:xfrm>
            <a:off x="1357290" y="785794"/>
            <a:ext cx="7000924" cy="44012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Dərsin mərhələləri: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Motivasiya :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Mən </a:t>
            </a:r>
            <a:r>
              <a:rPr lang="az-Latn-AZ" sz="28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gülləri</a:t>
            </a:r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çox sevirəm.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28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Gülün</a:t>
            </a:r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qədrini bülbül bilər. 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Mənim qırmızı </a:t>
            </a:r>
            <a:r>
              <a:rPr lang="az-Latn-AZ" sz="28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güllərdən </a:t>
            </a:r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çox xoşum gəlir. 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Sən sarı </a:t>
            </a:r>
            <a:r>
              <a:rPr lang="az-Latn-AZ" sz="28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gülləri</a:t>
            </a:r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xoşlayırsanmı?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Mən bu gözəl </a:t>
            </a:r>
            <a:r>
              <a:rPr lang="az-Latn-AZ" sz="28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güllərə </a:t>
            </a:r>
            <a:r>
              <a:rPr lang="az-Latn-A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baxmaqdan doymuram. </a:t>
            </a:r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2758" cy="6858000"/>
          </a:xfrm>
        </p:spPr>
      </p:pic>
      <p:sp>
        <p:nvSpPr>
          <p:cNvPr id="5" name="TextBox 4"/>
          <p:cNvSpPr txBox="1"/>
          <p:nvPr/>
        </p:nvSpPr>
        <p:spPr>
          <a:xfrm>
            <a:off x="500034" y="14372"/>
            <a:ext cx="842968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z-Latn-AZ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az-Latn-AZ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Şagirdlərə bu suallarla müraciət edirəm:</a:t>
            </a:r>
            <a:endParaRPr lang="ru-RU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Bu cümlələrdə təkrar olunan söz hansıdır?</a:t>
            </a:r>
            <a:endParaRPr lang="ru-RU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Burada hansı fərqləri görürsünüz?</a:t>
            </a:r>
            <a:endParaRPr lang="ru-RU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Sözün dəyişməyən hissəsi hansıdır?</a:t>
            </a:r>
            <a:endParaRPr lang="ru-RU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Bəs sözün dəyişən hissələri hansılardır?</a:t>
            </a:r>
            <a:endParaRPr lang="ru-RU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az-Latn-AZ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3200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Tədqiqat sualı: Sözün kök və şəkilçisi arasında hansı fərqi görürsünüz və onların nitqdə ifadəsinin əsas əhəmiyyəti nədən ibarətdir?</a:t>
            </a:r>
            <a:endParaRPr lang="ru-RU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16"/>
          </a:xfrm>
        </p:spPr>
      </p:pic>
      <p:sp>
        <p:nvSpPr>
          <p:cNvPr id="5" name="TextBox 4"/>
          <p:cNvSpPr txBox="1"/>
          <p:nvPr/>
        </p:nvSpPr>
        <p:spPr>
          <a:xfrm>
            <a:off x="571472" y="1214422"/>
            <a:ext cx="82868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Tədqiqatın aparılmasına kömək etmək məqsədi ilə löhvədə belə bir cədvəl qururuq: Bilirik, isəyirik bilək, öyrəndik. Şagirdlər kök və şəkilçilər haqqında bildiklərini söyləyib 1-ci sütunda qeyd edirlər. Kök və şəkilçilər ilə bağlı bilmək istədiklərini 2-ci sütunda qeyd edirlər. 3-cü sütun isə dərsin sonunda cavablandırılacaq.</a:t>
            </a:r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15327" cy="2471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9"/>
                <a:gridCol w="2705109"/>
                <a:gridCol w="2705109"/>
              </a:tblGrid>
              <a:tr h="1235871">
                <a:tc>
                  <a:txBody>
                    <a:bodyPr/>
                    <a:lstStyle/>
                    <a:p>
                      <a:r>
                        <a:rPr kumimoji="0" lang="az-Latn-A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Bilirik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İstəyirik bilək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az-Latn-A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Öyrəndik</a:t>
                      </a:r>
                      <a:endParaRPr lang="ru-RU" dirty="0"/>
                    </a:p>
                  </a:txBody>
                  <a:tcPr/>
                </a:tc>
              </a:tr>
              <a:tr h="123587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0034" y="4429132"/>
            <a:ext cx="7358114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z-Latn-A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Tədqiqatın aparılması: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r>
              <a:rPr lang="az-Latn-A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Şagirdlər qruplara bölünür: Kök, Şəkilçi, Leksik, Qrammatik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2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32" cy="6858000"/>
          </a:xfrm>
        </p:spPr>
      </p:pic>
      <p:sp>
        <p:nvSpPr>
          <p:cNvPr id="5" name="TextBox 4"/>
          <p:cNvSpPr txBox="1"/>
          <p:nvPr/>
        </p:nvSpPr>
        <p:spPr>
          <a:xfrm>
            <a:off x="1142976" y="142852"/>
            <a:ext cx="7013902" cy="65556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Kök qrupu</a:t>
            </a:r>
          </a:p>
          <a:p>
            <a:endParaRPr lang="ru-RU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Nöqtələrin yerinə lazımi şəkilçilər artırın. Şəkilçilərin cümlədəki rolunu izah edin.</a:t>
            </a:r>
            <a:endParaRPr lang="ru-RU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1.Həqiqi dostluq möhkəm kök... olan nəhəng bir ağac... bənzəyir, ən güclü fırtına da onu qoparıb yıxa bilməz.</a:t>
            </a:r>
            <a:endParaRPr lang="ru-RU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2. Əqilli adam...  dostluq bağlasan, </a:t>
            </a:r>
          </a:p>
          <a:p>
            <a:pPr lvl="0"/>
            <a:r>
              <a:rPr lang="az-Latn-AZ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Bilik və mərifət alarsan ondan.</a:t>
            </a:r>
            <a:endParaRPr lang="ru-RU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3. Bu gün... işini sabaha qoyma </a:t>
            </a:r>
          </a:p>
          <a:p>
            <a:pPr lvl="0"/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4. Dost... </a:t>
            </a:r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dar gündə </a:t>
            </a:r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sına</a:t>
            </a:r>
            <a:endParaRPr lang="ru-RU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az-Latn-AZ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5. Ana... canı övladdadır.</a:t>
            </a:r>
            <a:endParaRPr lang="ru-RU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Şəkilçi qrupu 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Verilmiş sözləri kök və şəkilçiyə ayırın: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az-Latn-A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məktəbli, vətəndaş, kitabçı, saatsaz, qələmlər, kitaba, məktəbdən, anamız, dünyada, yaxşılıq, saflıq, dəmirçi, kitabın, evə, kədərli, duzlu.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252773"/>
              </p:ext>
            </p:extLst>
          </p:nvPr>
        </p:nvGraphicFramePr>
        <p:xfrm>
          <a:off x="714348" y="3857628"/>
          <a:ext cx="7143800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/>
                <a:gridCol w="3571900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kumimoji="0" lang="az-Latn-A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Kök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az-Latn-A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Şəkilçi</a:t>
                      </a:r>
                      <a:endParaRPr lang="ru-RU" dirty="0"/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160</TotalTime>
  <Words>571</Words>
  <Application>Microsoft Office PowerPoint</Application>
  <PresentationFormat>Экран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V SİNİF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Diqqətinizə görə sağ olun!!!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Acer</cp:lastModifiedBy>
  <cp:revision>41</cp:revision>
  <dcterms:created xsi:type="dcterms:W3CDTF">2014-10-18T09:03:04Z</dcterms:created>
  <dcterms:modified xsi:type="dcterms:W3CDTF">2014-10-27T05:04:31Z</dcterms:modified>
</cp:coreProperties>
</file>