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8" r:id="rId4"/>
    <p:sldId id="272" r:id="rId5"/>
    <p:sldId id="261" r:id="rId6"/>
    <p:sldId id="259" r:id="rId7"/>
    <p:sldId id="262" r:id="rId8"/>
    <p:sldId id="264" r:id="rId9"/>
    <p:sldId id="273" r:id="rId10"/>
    <p:sldId id="274" r:id="rId11"/>
    <p:sldId id="276" r:id="rId12"/>
    <p:sldId id="277" r:id="rId13"/>
    <p:sldId id="271" r:id="rId14"/>
    <p:sldId id="278" r:id="rId15"/>
    <p:sldId id="266" r:id="rId16"/>
    <p:sldId id="279" r:id="rId17"/>
    <p:sldId id="267" r:id="rId18"/>
    <p:sldId id="270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5A2781"/>
    <a:srgbClr val="8E367D"/>
    <a:srgbClr val="660066"/>
    <a:srgbClr val="E8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5" autoAdjust="0"/>
  </p:normalViewPr>
  <p:slideViewPr>
    <p:cSldViewPr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2EE-5DEC-4860-BD93-80CDB81C859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628D-480D-44AD-96F3-256A8653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2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628D-480D-44AD-96F3-256A8653FC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3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4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4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2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D2B5-FD62-40CC-937C-EB554172F8D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39D5-C3F2-4804-AA18-E69D61D10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hotopeach.com/album/r2uy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earningapps.org/display?v=pjwzhjz5t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learningapps.org/display?v=pq7ioj92c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peach.com/album/sinaa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jigsawplanet.com/?rc=play&amp;pid=078c9fc5790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jigsawplanet.com/?rc=play&amp;pid=37be0de90d0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nd3BmRvjF8" TargetMode="External"/><Relationship Id="rId4" Type="http://schemas.openxmlformats.org/officeDocument/2006/relationships/hyperlink" Target="http://menazerbaycanliyam.wordpress.com/2013/02/22/heyd%C9%99r-%C9%99liyev-v%C9%99-az%C9%99rbaycan-dil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qnnt1x9a0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0rpvrno20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earningapps.org/display?v=pb08jfwfj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az-Latn-AZ" sz="4000" dirty="0" smtClean="0"/>
          </a:p>
          <a:p>
            <a:pPr marL="0" indent="0" algn="ctr">
              <a:buNone/>
            </a:pPr>
            <a:endParaRPr lang="az-Latn-A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az-Latn-A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Şəki şəhər 5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z-Latn-A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 tam orta məktəb</a:t>
            </a:r>
          </a:p>
          <a:p>
            <a:pPr marL="0" indent="0" algn="ctr">
              <a:buNone/>
            </a:pPr>
            <a:endParaRPr lang="az-Latn-AZ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az-Latn-A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Musayeva Nərmin Əsəd qızı</a:t>
            </a:r>
          </a:p>
          <a:p>
            <a:pPr marL="0" indent="0" algn="ctr">
              <a:buNone/>
            </a:pPr>
            <a:endParaRPr lang="az-Latn-A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az-Latn-A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az-Latn-A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Fənn: Azərbaycan dili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one to one\51c09da19848db55f91187d43b8903a3_400x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" y="62458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one to one\0d12b763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0" y="-115788"/>
            <a:ext cx="1456556" cy="14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32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İndi isə online testlərə baxaq. Hər bir sual üçün 5 saniyə vaxt nəzərdə tutulub, Diqqətli və cəld olmağa çalışın. </a:t>
            </a:r>
            <a:endParaRPr lang="ru-RU" sz="3200" b="1" i="1" dirty="0">
              <a:solidFill>
                <a:srgbClr val="8E36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5347" r="27500" b="17312"/>
          <a:stretch/>
        </p:blipFill>
        <p:spPr bwMode="auto">
          <a:xfrm>
            <a:off x="1640114" y="1625600"/>
            <a:ext cx="5675086" cy="41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0808" y="6165304"/>
            <a:ext cx="380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http://photopeach.com/album/r2uybr</a:t>
            </a:r>
            <a:endParaRPr lang="ru-RU" dirty="0"/>
          </a:p>
        </p:txBody>
      </p:sp>
      <p:pic>
        <p:nvPicPr>
          <p:cNvPr id="4100" name="Picture 4" descr="C:\Users\Acer\Desktop\birge layihe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96" y="6221025"/>
            <a:ext cx="923879" cy="6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esktop\birge layihe\Online-Exam-2-454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" y="6031884"/>
            <a:ext cx="1250189" cy="8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cer\Desktop\birge layihe\images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447">
            <a:off x="266731" y="1764678"/>
            <a:ext cx="711658" cy="5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cer\Desktop\birge layihe\images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4546">
            <a:off x="8278702" y="2204650"/>
            <a:ext cx="711658" cy="5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cer\Desktop\birge layihe\images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447">
            <a:off x="7845267" y="3871187"/>
            <a:ext cx="711658" cy="5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cer\Desktop\birge layihe\images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4546">
            <a:off x="709778" y="4091461"/>
            <a:ext cx="711658" cy="5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Daha bir oyunumuz var. </a:t>
            </a:r>
            <a:br>
              <a:rPr lang="az-Latn-AZ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Ən qısa vaxt ərzində doğru olan söz qrupunu seçin!</a:t>
            </a:r>
            <a:endParaRPr lang="ru-RU" sz="32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1474" r="13689" b="18648"/>
          <a:stretch/>
        </p:blipFill>
        <p:spPr bwMode="auto">
          <a:xfrm>
            <a:off x="1115616" y="1484784"/>
            <a:ext cx="6885795" cy="38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517232"/>
            <a:ext cx="458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http://learningapps.org/display?v=pjwzhjz5t01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59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36" y="404664"/>
            <a:ext cx="8229600" cy="1282154"/>
          </a:xfrm>
        </p:spPr>
        <p:txBody>
          <a:bodyPr>
            <a:noAutofit/>
          </a:bodyPr>
          <a:lstStyle/>
          <a:p>
            <a:r>
              <a:rPr lang="az-Latn-AZ" sz="24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Biliklərimizi möhkəmləndirək! </a:t>
            </a:r>
            <a:br>
              <a:rPr lang="az-Latn-AZ" sz="24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24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Televiziya verilişindən sizə tanış olan formatdadır oyunumuz! </a:t>
            </a:r>
            <a:r>
              <a:rPr lang="az-Latn-AZ" sz="28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8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200" b="1" i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az-Latn-AZ" sz="3200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Kim günün qalib olmaq istəyər?» </a:t>
            </a:r>
            <a:endParaRPr lang="ru-RU" sz="3200" b="1" dirty="0">
              <a:solidFill>
                <a:srgbClr val="8E36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10318" r="14672" b="19057"/>
          <a:stretch/>
        </p:blipFill>
        <p:spPr bwMode="auto">
          <a:xfrm>
            <a:off x="993466" y="2060848"/>
            <a:ext cx="7043140" cy="40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9888" y="6274344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http://learningapps.org/display?v=pq7ioj92c01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788" y="2557617"/>
            <a:ext cx="1593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poka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8354" y="1628800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super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7709" y="3949969"/>
            <a:ext cx="1758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rucka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4787" y="3618812"/>
            <a:ext cx="1812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bravo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2438" y="4181324"/>
            <a:ext cx="161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</a:t>
            </a:r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(və)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3855" y="2545163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ok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730" y="4411634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ok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870" y="2325734"/>
            <a:ext cx="108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uje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0696" y="5303915"/>
            <a:ext cx="3605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 problem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4657" y="5112875"/>
            <a:ext cx="1862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davay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77041" y="2435149"/>
            <a:ext cx="1862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davay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1194856"/>
            <a:ext cx="188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pesok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468374"/>
            <a:ext cx="183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daska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0965" y="964697"/>
            <a:ext cx="204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prosto</a:t>
            </a:r>
            <a:endParaRPr lang="ru-RU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birge layihe\azc999rbaycanlc4b1ya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74" y="1700808"/>
            <a:ext cx="5014963" cy="37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5805264"/>
            <a:ext cx="4898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3"/>
              </a:rPr>
              <a:t>http://photopeach.com/album/sinaa3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4715" y="417438"/>
            <a:ext cx="6099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Videoçarxa baxaq.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9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20" y="1484784"/>
            <a:ext cx="9001000" cy="1791072"/>
          </a:xfrm>
        </p:spPr>
        <p:txBody>
          <a:bodyPr>
            <a:normAutofit fontScale="90000"/>
          </a:bodyPr>
          <a:lstStyle/>
          <a:p>
            <a:r>
              <a:rPr lang="az-Latn-AZ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«Ana dilim naminə» </a:t>
            </a:r>
            <a:r>
              <a:rPr lang="az-Latn-AZ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adlı layihə planı hazırlayın, müəyyən olumuş müddət çərçivəsində məktəbdə, sosial şəbəkələrdə hazırladığınız </a:t>
            </a:r>
            <a:r>
              <a:rPr lang="az-Latn-AZ" sz="4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şüarları </a:t>
            </a:r>
            <a:r>
              <a:rPr lang="az-Latn-AZ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insanlara </a:t>
            </a:r>
            <a:r>
              <a:rPr lang="az-Latn-AZ" sz="4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çatdırın</a:t>
            </a:r>
            <a:r>
              <a:rPr lang="az-Latn-AZ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23" y="2996952"/>
            <a:ext cx="9073008" cy="31578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az-Latn-A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az-Latn-AZ" sz="2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az-Latn-A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Qeyd: Verilmiş tapşırıq hər iki sinif üçün nəzərdə tutulub, layihədə hazırlanmış şüarlar hər üç dildə ( Azərbaycan, rus, ingilis) hazırlanması nəzərdə tutulub, ölkəmizdə yaşayan əcnəbilərin də dilimizə hörmət etməyi öyrənmələri üçün.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518" y="-202840"/>
            <a:ext cx="9001000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Yaradıcı tətbiqetmə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az-Latn-AZ" sz="3200" b="1" i="1" dirty="0" smtClean="0">
                <a:solidFill>
                  <a:srgbClr val="5A2781"/>
                </a:solidFill>
                <a:latin typeface="Times New Roman" pitchFamily="18" charset="0"/>
                <a:cs typeface="Times New Roman" pitchFamily="18" charset="0"/>
              </a:rPr>
              <a:t>İndi isə promethean lövhənin  imkanlarından istifadə edərək lövhədə verilmiş tapşırığı iki şagird eyni anda yerinə yetirəcək. </a:t>
            </a:r>
            <a:br>
              <a:rPr lang="az-Latn-AZ" sz="3200" b="1" i="1" dirty="0" smtClean="0">
                <a:solidFill>
                  <a:srgbClr val="5A278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5A27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874192"/>
            <a:ext cx="2592288" cy="504056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http://www.jigsawplanet.com/?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rc=play&amp;pid=078c9fc5790e</a:t>
            </a:r>
            <a:endParaRPr lang="az-Latn-A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18005" r="1329" b="12949"/>
          <a:stretch/>
        </p:blipFill>
        <p:spPr bwMode="auto">
          <a:xfrm>
            <a:off x="107504" y="1700808"/>
            <a:ext cx="444197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5958310"/>
            <a:ext cx="298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http://www.jigsawplanet.com/?rc=play&amp;pid=37be0de90d06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4" b="18198"/>
          <a:stretch/>
        </p:blipFill>
        <p:spPr bwMode="auto">
          <a:xfrm>
            <a:off x="4750950" y="3599879"/>
            <a:ext cx="4312353" cy="2342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0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1763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z-Latn-AZ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Meyar və rubriklər</a:t>
            </a:r>
          </a:p>
          <a:p>
            <a:pPr marL="0" indent="0">
              <a:buNone/>
            </a:pP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900" b="1" dirty="0" smtClean="0">
                <a:latin typeface="Times New Roman" pitchFamily="18" charset="0"/>
                <a:cs typeface="Times New Roman" pitchFamily="18" charset="0"/>
              </a:rPr>
              <a:t>İfadə forması seçmə</a:t>
            </a:r>
          </a:p>
          <a:p>
            <a:pPr marL="0" indent="0">
              <a:buNone/>
            </a:pPr>
            <a:endParaRPr lang="az-Latn-A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z-Latn-AZ" sz="2900" b="1" dirty="0" smtClean="0">
                <a:latin typeface="Times New Roman" pitchFamily="18" charset="0"/>
                <a:cs typeface="Times New Roman" pitchFamily="18" charset="0"/>
              </a:rPr>
              <a:t>Sözün həqiqi və məcazi mənasını müəyyənləşdirmə</a:t>
            </a:r>
            <a:endParaRPr lang="az-Latn-AZ" sz="4000" b="1" dirty="0" smtClean="0"/>
          </a:p>
          <a:p>
            <a:pPr marL="0" indent="0">
              <a:buNone/>
            </a:pPr>
            <a:endParaRPr lang="az-Latn-AZ" dirty="0" smtClean="0"/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endParaRPr lang="az-Latn-AZ" dirty="0" smtClean="0"/>
          </a:p>
          <a:p>
            <a:pPr marL="0" indent="0">
              <a:buNone/>
            </a:pPr>
            <a:endParaRPr lang="az-Latn-AZ" dirty="0" smtClean="0"/>
          </a:p>
          <a:p>
            <a:pPr marL="0" indent="0">
              <a:buNone/>
            </a:pPr>
            <a:endParaRPr lang="az-Latn-AZ" dirty="0" smtClean="0"/>
          </a:p>
          <a:p>
            <a:pPr marL="0" indent="0">
              <a:buNone/>
            </a:pPr>
            <a:r>
              <a:rPr lang="az-Latn-AZ" sz="2900" b="1" dirty="0" smtClean="0">
                <a:latin typeface="Times New Roman" pitchFamily="18" charset="0"/>
                <a:cs typeface="Times New Roman" pitchFamily="18" charset="0"/>
              </a:rPr>
              <a:t>Sözün semantik xüsusiyyətlərini, tərkibini izah etmə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5535"/>
              </p:ext>
            </p:extLst>
          </p:nvPr>
        </p:nvGraphicFramePr>
        <p:xfrm>
          <a:off x="395536" y="3284984"/>
          <a:ext cx="8208910" cy="1508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76264"/>
                <a:gridCol w="1839413"/>
                <a:gridCol w="2049018"/>
                <a:gridCol w="1944215"/>
              </a:tblGrid>
              <a:tr h="334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səviyyə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səviyyə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səviyyə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səviyyə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</a:tr>
              <a:tr h="961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Həqiqi və ya məcazi mənada iş­lənən sözləri səhv salır.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Yalnız bəzi sözlərin həqiqi və ya məcazi mənada işləndiyini müəyyənləşdirir.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Həqiqi və ya məcazi mənada iş­lənən sözləri yalnız mətn daxilində müəyyənləşdirir.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Həqiqi və ya məcazi mənada iş­lənən sözləri müəyyənləşdirir.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6107" marR="56107" marT="0" marB="0">
                    <a:solidFill>
                      <a:srgbClr val="E8CE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46801"/>
              </p:ext>
            </p:extLst>
          </p:nvPr>
        </p:nvGraphicFramePr>
        <p:xfrm>
          <a:off x="395536" y="1340768"/>
          <a:ext cx="8208912" cy="12961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3999"/>
                <a:gridCol w="2161368"/>
                <a:gridCol w="2006986"/>
                <a:gridCol w="178655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səviyyə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səviyyə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səviyyə</a:t>
                      </a:r>
                      <a:endParaRPr lang="ru-RU" sz="1400" b="1" i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səviyyə</a:t>
                      </a:r>
                      <a:endParaRPr lang="ru-RU" sz="1400" b="1" i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Fikrini yalnız sualların köməyi ilə ifadə edir.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Fikrini çətinliklə ifadə edir.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Fikrini ifadə edəcək forma seçməkdə çətinlik çəkir.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i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Deyəcəyi fikrə ifadə forması seçir.</a:t>
                      </a:r>
                      <a:endParaRPr lang="ru-RU" sz="1400" b="1" i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19869"/>
              </p:ext>
            </p:extLst>
          </p:nvPr>
        </p:nvGraphicFramePr>
        <p:xfrm>
          <a:off x="395536" y="5229200"/>
          <a:ext cx="8352928" cy="1508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93542"/>
                <a:gridCol w="2199287"/>
                <a:gridCol w="2042196"/>
                <a:gridCol w="1817903"/>
              </a:tblGrid>
              <a:tr h="1866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səviyyə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səviyyə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səviyyə</a:t>
                      </a:r>
                      <a:endParaRPr lang="ru-RU" sz="1200" b="1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səviyyə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</a:tr>
              <a:tr h="1231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Yalnız sözün səs tərkibini izah edir.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Yalnız sözün səs tərkibini, semantik xüsusiy­yət­lərini izah edir.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Sözün səs tərkibini, semantik xüsusiy­yət­lərini, qrammatik mənasını izah edir, tərkibini, yaranma üsullarını izah etmir.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100" b="1" dirty="0">
                          <a:solidFill>
                            <a:srgbClr val="3818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Sözün səs tərkibini, semantik xüsusiy­yət­lərini, tərkibini, yaranma üsullarını və qrammatik mənasını izah edir.</a:t>
                      </a:r>
                      <a:endParaRPr lang="ru-RU" sz="1200" b="1" dirty="0">
                        <a:solidFill>
                          <a:srgbClr val="38185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E8CEE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9472" y="0"/>
            <a:ext cx="4831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az-Latn-AZ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Qİymətləndİrmə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3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Ev tapşırığı</a:t>
            </a:r>
            <a:endParaRPr lang="ru-RU" b="1" dirty="0">
              <a:solidFill>
                <a:srgbClr val="8E36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Bəxtiyar Vahabzadənin «Mərziyə» poemasını oxuyun. Poemanın günümüzlə necə səsləşdiyini poemadan misralarla izah edin</a:t>
            </a:r>
            <a:r>
              <a:rPr lang="az-Latn-AZ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132856"/>
            <a:ext cx="5169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Diqqətinizə görə </a:t>
            </a:r>
          </a:p>
          <a:p>
            <a:pPr algn="ctr"/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sağ olun!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Acer\Desktop\Новая папка (3)\DS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94" y="5131031"/>
            <a:ext cx="2591306" cy="171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788" y="2780928"/>
            <a:ext cx="6400800" cy="1752600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solidFill>
                  <a:srgbClr val="5A27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«Dilimizin </a:t>
            </a:r>
            <a:r>
              <a:rPr lang="az-Latn-AZ" sz="4000" b="1" dirty="0" smtClean="0">
                <a:solidFill>
                  <a:srgbClr val="5A27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saflaşdırılması</a:t>
            </a:r>
            <a:r>
              <a:rPr lang="az-Latn-AZ" sz="4000" b="1" dirty="0" smtClean="0">
                <a:solidFill>
                  <a:srgbClr val="5A27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5A27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1033" y="1624550"/>
            <a:ext cx="554461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Bİrgə layİhə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cer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161">
            <a:off x="566251" y="5040096"/>
            <a:ext cx="1102189" cy="14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Shah_Ismail_Hata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979">
            <a:off x="399336" y="3240958"/>
            <a:ext cx="1109094" cy="13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birge layihe\загруженно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848">
            <a:off x="2119594" y="1772813"/>
            <a:ext cx="1093572" cy="144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birge layihe\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561">
            <a:off x="378093" y="484613"/>
            <a:ext cx="1306286" cy="195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esktop\birge layihe\her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873">
            <a:off x="1832196" y="3445478"/>
            <a:ext cx="1990093" cy="10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er\Desktop\birge layihe\A_famous_orientalist,_historian_and_philologist_of_Azeri_origin_Mirza_Kazim_be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331">
            <a:off x="2412523" y="4998664"/>
            <a:ext cx="829436" cy="11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48464" cy="590465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Mövzu: Dilimizdə varvarizmlərin (yad sözlərin) işlənməsi</a:t>
            </a: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Standart: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1.2.1.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Deyəcəyi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fikrə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müvafiq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ifadə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forması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seçir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400" b="1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2.1.2.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Sözün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həqiqi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məcazi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mənada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işləndiyini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müəyyənləşdirir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az-Latn-AZ" sz="2400" b="1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4.1.2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Sözün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səs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tərkibini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semantik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xüsusiyyətlərini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tərkibini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yaranma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üsullarını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qrammatik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mənasını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(ad,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əlamət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hərəkət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bildirməsini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izah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edir</a:t>
            </a:r>
            <a:r>
              <a:rPr lang="en-US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az-Latn-AZ" sz="2400" b="1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Məqsəd: Nitqində ədəbi dilə xas olan söz və ifadələrdən istifadə edir, sözlərin etimologiyası haqqında məlumat verir, dilimizdəki yad sözləri seçir. </a:t>
            </a: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İnteqrasiya: Xarici dil 2.2.1. , Ədəbiyyat </a:t>
            </a: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Iş forması:  Fərdi iş, böyük qruplarla iş</a:t>
            </a: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Üsullar:  Auksion, müzakirə  </a:t>
            </a:r>
          </a:p>
          <a:p>
            <a:pPr algn="just">
              <a:buFont typeface="Wingdings" pitchFamily="2" charset="2"/>
              <a:buChar char="Ø"/>
            </a:pP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Resurslar və təchizat:  Müasir Azərbaycan dili dərsliyi (ıı hissə),</a:t>
            </a:r>
            <a:r>
              <a:rPr lang="az-Latn-AZ" sz="2400" b="1" dirty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 , İKT </a:t>
            </a:r>
            <a:r>
              <a:rPr lang="az-Latn-AZ" sz="24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avadanlıqları,</a:t>
            </a:r>
            <a:r>
              <a:rPr lang="en-US" sz="18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800" b="1" dirty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://menazerbaycanliyam.wordpress.com/2013/02/22/heyd%C9%99r-%C9%99liyev-v%C9%99-az%C9%99rbaycan-dili</a:t>
            </a:r>
            <a:r>
              <a:rPr lang="en-US" sz="18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az-Latn-AZ" sz="18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000" b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www.youtube.com/watch?v=lnd3BmRvjF8</a:t>
            </a:r>
            <a:endParaRPr lang="az-Latn-AZ" sz="2000" b="1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459" r="13334" b="9772"/>
          <a:stretch/>
        </p:blipFill>
        <p:spPr bwMode="auto">
          <a:xfrm>
            <a:off x="1276183" y="1988840"/>
            <a:ext cx="6696450" cy="42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85592"/>
            <a:ext cx="9289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Şəklə toxunun, </a:t>
            </a:r>
          </a:p>
          <a:p>
            <a:pPr algn="ctr"/>
            <a:r>
              <a:rPr lang="az-Latn-AZ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iperkeçidə nəzər yetirin</a:t>
            </a:r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0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Dialoqu diqqətlə oxuyun, burada işlənmiş əcnəbi sözləri milli mənşəli sözlərlə əvəz edin onu yenidən səsləndirin.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Əzizim, gəl dərslərini birlikdə hazırlayaq.</a:t>
            </a:r>
          </a:p>
          <a:p>
            <a:pPr>
              <a:buFontTx/>
              <a:buChar char="-"/>
            </a:pPr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Ok, mama, şimdi gəlirəm. </a:t>
            </a:r>
          </a:p>
          <a:p>
            <a:pPr>
              <a:buFontTx/>
              <a:buChar char="-"/>
            </a:pPr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Aytac, ədəbiyyat fənnindən hansı mövzunu keçmisiz?</a:t>
            </a:r>
          </a:p>
          <a:p>
            <a:pPr>
              <a:buFontTx/>
              <a:buChar char="-"/>
            </a:pPr>
            <a:r>
              <a:rPr lang="az-Latn-AZ" b="1" dirty="0" smtClean="0">
                <a:solidFill>
                  <a:srgbClr val="8E367D"/>
                </a:solidFill>
                <a:latin typeface="Times New Roman" pitchFamily="18" charset="0"/>
                <a:cs typeface="Times New Roman" pitchFamily="18" charset="0"/>
              </a:rPr>
              <a:t>Please,  iki dəqiqə gözlə, padruqamdan soruşum. </a:t>
            </a:r>
          </a:p>
          <a:p>
            <a:pPr marL="0" indent="0">
              <a:buNone/>
            </a:pPr>
            <a:endParaRPr lang="az-Latn-AZ" dirty="0" smtClean="0"/>
          </a:p>
          <a:p>
            <a:pPr>
              <a:buFontTx/>
              <a:buChar char="-"/>
            </a:pPr>
            <a:endParaRPr lang="az-Latn-AZ" dirty="0" smtClean="0"/>
          </a:p>
        </p:txBody>
      </p:sp>
    </p:spTree>
    <p:extLst>
      <p:ext uri="{BB962C8B-B14F-4D97-AF65-F5344CB8AC3E}">
        <p14:creationId xmlns:p14="http://schemas.microsoft.com/office/powerpoint/2010/main" val="9227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az-Latn-A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Tədqiqat sualı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32037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4000" b="1" i="1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Dilimizdə işlənən yad sözlərdən necə xilas ola, dilimizin saflığını necə qoruya bilərik?</a:t>
            </a:r>
            <a:endParaRPr lang="ru-RU" sz="4000" b="1" i="1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z-Latn-AZ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Əziz </a:t>
            </a:r>
            <a:r>
              <a:rPr lang="az-Latn-AZ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şagirdlər, dilimizdə </a:t>
            </a:r>
            <a:r>
              <a:rPr lang="az-Latn-AZ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yad sözlərin işlənməsinə öz münasibətimizi bildirək.</a:t>
            </a:r>
          </a:p>
          <a:p>
            <a:pPr marL="0" indent="0">
              <a:buNone/>
            </a:pPr>
            <a:endParaRPr lang="az-Latn-AZ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b="1" u="sng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800" b="1" i="1" u="sng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800" b="1" i="1" u="sng" dirty="0" smtClean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800" b="1" i="1" u="sng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az-Latn-AZ" sz="2800" b="1" i="1" u="sng" dirty="0" smtClean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Canlı </a:t>
            </a:r>
            <a:r>
              <a:rPr lang="az-Latn-AZ" sz="2800" b="1" i="1" u="sng" dirty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</a:rPr>
              <a:t>bağlantı ilə müzakirə interaktiv oyunlar və tapşırıqlarla davam etdirilir.</a:t>
            </a:r>
            <a:endParaRPr lang="ru-RU" sz="2800" b="1" i="1" u="sng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798" y="260648"/>
            <a:ext cx="762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TƏDQİQATIN aPARILMASI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Acer\Desktop\birge layihe\mocktest for GATE Exam, CEED Exam, NATA Exam, AIEEE Online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5615"/>
            <a:ext cx="5953472" cy="19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1443" y="165877"/>
            <a:ext cx="8229600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u="sng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14683" r="25000" b="26230"/>
          <a:stretch/>
        </p:blipFill>
        <p:spPr bwMode="auto">
          <a:xfrm>
            <a:off x="1495705" y="1340768"/>
            <a:ext cx="5981076" cy="43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0010" y="46732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400" b="1" i="1" dirty="0" smtClean="0">
                <a:solidFill>
                  <a:srgbClr val="5A2781"/>
                </a:solidFill>
                <a:latin typeface="Times New Roman" pitchFamily="18" charset="0"/>
                <a:cs typeface="Times New Roman" pitchFamily="18" charset="0"/>
              </a:rPr>
              <a:t>Əyləncəli tapşırığı </a:t>
            </a:r>
            <a:r>
              <a:rPr lang="az-Latn-AZ" sz="2400" b="1" i="1" dirty="0" smtClean="0">
                <a:solidFill>
                  <a:srgbClr val="5A2781"/>
                </a:solidFill>
                <a:latin typeface="Times New Roman" pitchFamily="18" charset="0"/>
                <a:cs typeface="Times New Roman" pitchFamily="18" charset="0"/>
              </a:rPr>
              <a:t>yerinə yetirək. Tapşırığı düzgün və tez yerinə yetirən şagird bu oyunun qalibi olacaq! </a:t>
            </a:r>
            <a:endParaRPr lang="ru-RU" sz="2400" b="1" i="1" dirty="0">
              <a:solidFill>
                <a:srgbClr val="5A27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5705" y="5862679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http://learningapps.org/display?v=p0rpvrno201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184"/>
            <a:ext cx="8229600" cy="1143000"/>
          </a:xfrm>
        </p:spPr>
        <p:txBody>
          <a:bodyPr>
            <a:normAutofit/>
          </a:bodyPr>
          <a:lstStyle/>
          <a:p>
            <a:r>
              <a:rPr lang="az-Latn-AZ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«Seçim sənindir, qalibiyyət də» </a:t>
            </a:r>
            <a:r>
              <a:rPr lang="az-Latn-AZ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Rəqibini seç və oyuna başla. </a:t>
            </a:r>
            <a:endParaRPr lang="ru-RU" sz="2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0913" r="11229" b="10246"/>
          <a:stretch/>
        </p:blipFill>
        <p:spPr bwMode="auto">
          <a:xfrm>
            <a:off x="1835696" y="1679915"/>
            <a:ext cx="5904656" cy="36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2684" y="5805264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818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http://learningapps.org/display?v=pb08jfwfj01</a:t>
            </a:r>
            <a:endParaRPr lang="ru-RU" b="1" i="1" dirty="0">
              <a:solidFill>
                <a:srgbClr val="3818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birge layihe\kids-playing-comput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739">
            <a:off x="156810" y="542675"/>
            <a:ext cx="1572658" cy="100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cer\Desktop\birge layihe\kids-playing-comput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128" flipH="1">
            <a:off x="7638678" y="5647628"/>
            <a:ext cx="1320288" cy="1053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birge layihe\Dunyada-en-cok-odul-alan-ajanslar_1326355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405" flipH="1">
            <a:off x="7727607" y="389932"/>
            <a:ext cx="1167221" cy="11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cer\Desktop\birge layihe\Dunyada-en-cok-odul-alan-ajanslar_1326355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355">
            <a:off x="157513" y="5404845"/>
            <a:ext cx="1170172" cy="117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1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524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Dialoqu diqqətlə oxuyun, burada işlənmiş əcnəbi sözləri milli mənşəli sözlərlə əvəz edin onu yenidən səsləndirin. </vt:lpstr>
      <vt:lpstr>Tədqiqat sualı</vt:lpstr>
      <vt:lpstr>Презентация PowerPoint</vt:lpstr>
      <vt:lpstr>Презентация PowerPoint</vt:lpstr>
      <vt:lpstr>«Seçim sənindir, qalibiyyət də»  Rəqibini seç və oyuna başla. </vt:lpstr>
      <vt:lpstr>İndi isə online testlərə baxaq. Hər bir sual üçün 5 saniyə vaxt nəzərdə tutulub, Diqqətli və cəld olmağa çalışın. </vt:lpstr>
      <vt:lpstr>Daha bir oyunumuz var.  Ən qısa vaxt ərzində doğru olan söz qrupunu seçin!</vt:lpstr>
      <vt:lpstr>Biliklərimizi möhkəmləndirək!  Televiziya verilişindən sizə tanış olan formatdadır oyunumuz!  «Kim günün qalib olmaq istəyər?» </vt:lpstr>
      <vt:lpstr>Презентация PowerPoint</vt:lpstr>
      <vt:lpstr>Презентация PowerPoint</vt:lpstr>
      <vt:lpstr> «Ana dilim naminə» adlı layihə planı hazırlayın, müəyyən olumuş müddət çərçivəsində məktəbdə, sosial şəbəkələrdə hazırladığınız şüarları insanlara çatdırın.</vt:lpstr>
      <vt:lpstr>İndi isə promethean lövhənin  imkanlarından istifadə edərək lövhədə verilmiş tapşırığı iki şagird eyni anda yerinə yetirəcək.  </vt:lpstr>
      <vt:lpstr>Презентация PowerPoint</vt:lpstr>
      <vt:lpstr>Ev tapşırığı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Birgə layihə</dc:title>
  <dc:creator>Acer</dc:creator>
  <cp:lastModifiedBy>Acer</cp:lastModifiedBy>
  <cp:revision>125</cp:revision>
  <dcterms:created xsi:type="dcterms:W3CDTF">2014-10-20T20:24:20Z</dcterms:created>
  <dcterms:modified xsi:type="dcterms:W3CDTF">2014-11-03T22:51:59Z</dcterms:modified>
</cp:coreProperties>
</file>