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70" r:id="rId3"/>
    <p:sldId id="272" r:id="rId4"/>
    <p:sldId id="274" r:id="rId5"/>
    <p:sldId id="269" r:id="rId6"/>
    <p:sldId id="276" r:id="rId7"/>
    <p:sldId id="288" r:id="rId8"/>
    <p:sldId id="277" r:id="rId9"/>
    <p:sldId id="284" r:id="rId10"/>
    <p:sldId id="290" r:id="rId11"/>
    <p:sldId id="291" r:id="rId12"/>
    <p:sldId id="295" r:id="rId13"/>
    <p:sldId id="285" r:id="rId14"/>
    <p:sldId id="292" r:id="rId15"/>
    <p:sldId id="268" r:id="rId16"/>
    <p:sldId id="279" r:id="rId17"/>
    <p:sldId id="28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40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487" autoAdjust="0"/>
  </p:normalViewPr>
  <p:slideViewPr>
    <p:cSldViewPr>
      <p:cViewPr>
        <p:scale>
          <a:sx n="63" d="100"/>
          <a:sy n="63" d="100"/>
        </p:scale>
        <p:origin x="-218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7C32D-85A4-47B8-B245-FD3A79F6AB65}" type="datetimeFigureOut">
              <a:rPr lang="en-US" smtClean="0"/>
              <a:pPr/>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0FA65-1958-4A70-AC49-5B4D90F11B69}" type="slidenum">
              <a:rPr lang="en-US" smtClean="0"/>
              <a:pPr/>
              <a:t>‹#›</a:t>
            </a:fld>
            <a:endParaRPr lang="en-US"/>
          </a:p>
        </p:txBody>
      </p:sp>
    </p:spTree>
    <p:extLst>
      <p:ext uri="{BB962C8B-B14F-4D97-AF65-F5344CB8AC3E}">
        <p14:creationId xmlns:p14="http://schemas.microsoft.com/office/powerpoint/2010/main" xmlns="" val="11137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0FA65-1958-4A70-AC49-5B4D90F11B69}" type="slidenum">
              <a:rPr lang="en-US" smtClean="0"/>
              <a:pPr/>
              <a:t>6</a:t>
            </a:fld>
            <a:endParaRPr lang="en-US"/>
          </a:p>
        </p:txBody>
      </p:sp>
    </p:spTree>
    <p:extLst>
      <p:ext uri="{BB962C8B-B14F-4D97-AF65-F5344CB8AC3E}">
        <p14:creationId xmlns:p14="http://schemas.microsoft.com/office/powerpoint/2010/main" xmlns="" val="170023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0FA65-1958-4A70-AC49-5B4D90F11B69}" type="slidenum">
              <a:rPr lang="en-US" smtClean="0"/>
              <a:pPr/>
              <a:t>11</a:t>
            </a:fld>
            <a:endParaRPr lang="en-US"/>
          </a:p>
        </p:txBody>
      </p:sp>
    </p:spTree>
    <p:extLst>
      <p:ext uri="{BB962C8B-B14F-4D97-AF65-F5344CB8AC3E}">
        <p14:creationId xmlns:p14="http://schemas.microsoft.com/office/powerpoint/2010/main" xmlns="" val="264657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0FA65-1958-4A70-AC49-5B4D90F11B69}" type="slidenum">
              <a:rPr lang="en-US" smtClean="0"/>
              <a:pPr/>
              <a:t>15</a:t>
            </a:fld>
            <a:endParaRPr lang="en-US"/>
          </a:p>
        </p:txBody>
      </p:sp>
    </p:spTree>
    <p:extLst>
      <p:ext uri="{BB962C8B-B14F-4D97-AF65-F5344CB8AC3E}">
        <p14:creationId xmlns:p14="http://schemas.microsoft.com/office/powerpoint/2010/main" xmlns="" val="101175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0FA65-1958-4A70-AC49-5B4D90F11B69}" type="slidenum">
              <a:rPr lang="en-US" smtClean="0"/>
              <a:pPr/>
              <a:t>16</a:t>
            </a:fld>
            <a:endParaRPr lang="en-US"/>
          </a:p>
        </p:txBody>
      </p:sp>
    </p:spTree>
    <p:extLst>
      <p:ext uri="{BB962C8B-B14F-4D97-AF65-F5344CB8AC3E}">
        <p14:creationId xmlns:p14="http://schemas.microsoft.com/office/powerpoint/2010/main" xmlns="" val="279519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6.jpe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19.jpeg"/><Relationship Id="rId10"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a:effectLst/>
        </p:spPr>
      </p:pic>
      <p:pic>
        <p:nvPicPr>
          <p:cNvPr id="6" name="Picture 2" descr="F:\smile-139[1].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8344" y="0"/>
            <a:ext cx="800100" cy="6000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p:nvGrpSpPr>
        <p:grpSpPr>
          <a:xfrm>
            <a:off x="595313" y="1268760"/>
            <a:ext cx="7581353" cy="2920431"/>
            <a:chOff x="595313" y="1268760"/>
            <a:chExt cx="7581353" cy="2920431"/>
          </a:xfrm>
        </p:grpSpPr>
        <p:sp>
          <p:nvSpPr>
            <p:cNvPr id="3" name="Rectangle 2"/>
            <p:cNvSpPr/>
            <p:nvPr/>
          </p:nvSpPr>
          <p:spPr>
            <a:xfrm>
              <a:off x="595313" y="1268760"/>
              <a:ext cx="216597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Məktəb: </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Rectangle 8"/>
            <p:cNvSpPr/>
            <p:nvPr/>
          </p:nvSpPr>
          <p:spPr>
            <a:xfrm>
              <a:off x="600426" y="2001034"/>
              <a:ext cx="159531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Fənn: </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0" name="Rectangle 9"/>
            <p:cNvSpPr/>
            <p:nvPr/>
          </p:nvSpPr>
          <p:spPr>
            <a:xfrm>
              <a:off x="611775" y="3441194"/>
              <a:ext cx="15119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Sinif: </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1" name="Rectangle 10"/>
            <p:cNvSpPr/>
            <p:nvPr/>
          </p:nvSpPr>
          <p:spPr>
            <a:xfrm>
              <a:off x="611560" y="2708920"/>
              <a:ext cx="2081019"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Müəllif: </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2" name="Rectangle 11"/>
            <p:cNvSpPr/>
            <p:nvPr/>
          </p:nvSpPr>
          <p:spPr>
            <a:xfrm>
              <a:off x="4393734" y="1268760"/>
              <a:ext cx="1082349"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225 </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3" name="Rectangle 12"/>
            <p:cNvSpPr/>
            <p:nvPr/>
          </p:nvSpPr>
          <p:spPr>
            <a:xfrm>
              <a:off x="4401272" y="1965395"/>
              <a:ext cx="377539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000" b="1" cap="none" spc="0" dirty="0" smtClean="0">
                  <a:ln w="11430"/>
                  <a:solidFill>
                    <a:schemeClr val="tx2">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Azərbaycan dili </a:t>
              </a:r>
              <a:endParaRPr lang="en-US" sz="4000" b="1" cap="none" spc="0" dirty="0">
                <a:ln w="11430"/>
                <a:solidFill>
                  <a:schemeClr val="tx2">
                    <a:lumMod val="75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4" name="Rectangle 13"/>
            <p:cNvSpPr/>
            <p:nvPr/>
          </p:nvSpPr>
          <p:spPr>
            <a:xfrm>
              <a:off x="4427984" y="2721114"/>
              <a:ext cx="328750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000" b="1" cap="none" spc="0" dirty="0" smtClean="0">
                  <a:ln w="11430"/>
                  <a:solidFill>
                    <a:schemeClr val="tx2">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Talıbova Sona</a:t>
              </a:r>
              <a:endParaRPr lang="en-US" sz="4000" b="1" cap="none" spc="0" dirty="0">
                <a:ln w="11430"/>
                <a:solidFill>
                  <a:schemeClr val="tx2">
                    <a:lumMod val="75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5" name="Rectangle 14"/>
            <p:cNvSpPr/>
            <p:nvPr/>
          </p:nvSpPr>
          <p:spPr>
            <a:xfrm>
              <a:off x="4555703" y="3481305"/>
              <a:ext cx="55496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000" b="1" cap="none" spc="0" dirty="0" smtClean="0">
                  <a:ln w="11430"/>
                  <a:solidFill>
                    <a:schemeClr val="tx2">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V</a:t>
              </a:r>
              <a:endParaRPr lang="en-US" sz="4000" b="1" cap="none" spc="0" dirty="0">
                <a:ln w="11430"/>
                <a:solidFill>
                  <a:schemeClr val="tx2">
                    <a:lumMod val="75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xmlns="" val="171768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907704" y="1"/>
            <a:ext cx="5374717" cy="908719"/>
          </a:xfrm>
          <a:prstGeom prst="rect">
            <a:avLst/>
          </a:prstGeom>
          <a:noFill/>
        </p:spPr>
        <p:txBody>
          <a:bodyPr wrap="non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z-Latn-AZ"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QRUPLARLA İŞ</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7" name="Group 16"/>
          <p:cNvGrpSpPr/>
          <p:nvPr/>
        </p:nvGrpSpPr>
        <p:grpSpPr>
          <a:xfrm>
            <a:off x="-31189" y="1052735"/>
            <a:ext cx="9186692" cy="5688633"/>
            <a:chOff x="-31189" y="1052735"/>
            <a:chExt cx="9186692" cy="5688633"/>
          </a:xfrm>
        </p:grpSpPr>
        <p:grpSp>
          <p:nvGrpSpPr>
            <p:cNvPr id="16" name="Group 15"/>
            <p:cNvGrpSpPr/>
            <p:nvPr/>
          </p:nvGrpSpPr>
          <p:grpSpPr>
            <a:xfrm>
              <a:off x="-31189" y="1052735"/>
              <a:ext cx="9186692" cy="5688633"/>
              <a:chOff x="-31189" y="1052735"/>
              <a:chExt cx="9186692" cy="5688633"/>
            </a:xfrm>
          </p:grpSpPr>
          <p:sp>
            <p:nvSpPr>
              <p:cNvPr id="3" name="Vertical Scroll 2"/>
              <p:cNvSpPr/>
              <p:nvPr/>
            </p:nvSpPr>
            <p:spPr>
              <a:xfrm>
                <a:off x="-31189" y="1052736"/>
                <a:ext cx="4824536" cy="5688632"/>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15" name="Group 14"/>
              <p:cNvGrpSpPr/>
              <p:nvPr/>
            </p:nvGrpSpPr>
            <p:grpSpPr>
              <a:xfrm>
                <a:off x="539552" y="1052735"/>
                <a:ext cx="8615951" cy="5688633"/>
                <a:chOff x="539552" y="1052735"/>
                <a:chExt cx="8615951" cy="5688633"/>
              </a:xfrm>
            </p:grpSpPr>
            <p:sp>
              <p:nvSpPr>
                <p:cNvPr id="4" name="Vertical Scroll 3"/>
                <p:cNvSpPr/>
                <p:nvPr/>
              </p:nvSpPr>
              <p:spPr>
                <a:xfrm>
                  <a:off x="4167184" y="1052735"/>
                  <a:ext cx="4988319" cy="5688633"/>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1384144" y="1052736"/>
                  <a:ext cx="160653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rgbClr val="FFFF00"/>
                      </a:solidFill>
                      <a:effectLst>
                        <a:outerShdw blurRad="50800" dist="39000" dir="5460000" algn="tl">
                          <a:srgbClr val="000000">
                            <a:alpha val="38000"/>
                          </a:srgbClr>
                        </a:outerShdw>
                      </a:effectLst>
                    </a:rPr>
                    <a:t>GÜNƏŞ</a:t>
                  </a:r>
                  <a:endParaRPr lang="en-US" sz="3600" b="1" cap="none" spc="0" dirty="0">
                    <a:ln w="11430"/>
                    <a:solidFill>
                      <a:srgbClr val="FFFF00"/>
                    </a:solidFill>
                    <a:effectLst>
                      <a:outerShdw blurRad="50800" dist="39000" dir="5460000" algn="tl">
                        <a:srgbClr val="000000">
                          <a:alpha val="38000"/>
                        </a:srgbClr>
                      </a:outerShdw>
                    </a:effectLst>
                  </a:endParaRPr>
                </a:p>
              </p:txBody>
            </p:sp>
            <p:sp>
              <p:nvSpPr>
                <p:cNvPr id="6" name="Rectangle 5"/>
                <p:cNvSpPr/>
                <p:nvPr/>
              </p:nvSpPr>
              <p:spPr>
                <a:xfrm>
                  <a:off x="6740175" y="1097485"/>
                  <a:ext cx="66800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rgbClr val="FFC000"/>
                      </a:solidFill>
                      <a:effectLst>
                        <a:outerShdw blurRad="50800" dist="39000" dir="5460000" algn="tl">
                          <a:srgbClr val="000000">
                            <a:alpha val="38000"/>
                          </a:srgbClr>
                        </a:outerShdw>
                      </a:effectLst>
                    </a:rPr>
                    <a:t>AY</a:t>
                  </a:r>
                  <a:endParaRPr lang="en-US" sz="3600" b="1" cap="none" spc="0" dirty="0">
                    <a:ln w="11430"/>
                    <a:solidFill>
                      <a:srgbClr val="FFC000"/>
                    </a:solidFill>
                    <a:effectLst>
                      <a:outerShdw blurRad="50800" dist="39000" dir="5460000" algn="tl">
                        <a:srgbClr val="000000">
                          <a:alpha val="38000"/>
                        </a:srgbClr>
                      </a:outerShdw>
                    </a:effectLst>
                  </a:endParaRPr>
                </a:p>
              </p:txBody>
            </p:sp>
            <p:sp>
              <p:nvSpPr>
                <p:cNvPr id="7" name="TextBox 6"/>
                <p:cNvSpPr txBox="1"/>
                <p:nvPr/>
              </p:nvSpPr>
              <p:spPr>
                <a:xfrm>
                  <a:off x="539552" y="1699067"/>
                  <a:ext cx="3744416" cy="646331"/>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1.Mətni oxuyun, qoşa samitli sözlərin altından xətt çəkin.</a:t>
                  </a:r>
                  <a:endParaRPr lang="en-US" b="1" i="1" dirty="0">
                    <a:solidFill>
                      <a:srgbClr val="FF0000"/>
                    </a:solidFill>
                    <a:latin typeface="Times New Roman" pitchFamily="18" charset="0"/>
                    <a:cs typeface="Times New Roman" pitchFamily="18" charset="0"/>
                  </a:endParaRPr>
                </a:p>
              </p:txBody>
            </p:sp>
            <p:sp>
              <p:nvSpPr>
                <p:cNvPr id="8" name="TextBox 7"/>
                <p:cNvSpPr txBox="1"/>
                <p:nvPr/>
              </p:nvSpPr>
              <p:spPr>
                <a:xfrm>
                  <a:off x="616883" y="2177569"/>
                  <a:ext cx="3456384" cy="3139321"/>
                </a:xfrm>
                <a:prstGeom prst="rect">
                  <a:avLst/>
                </a:prstGeom>
                <a:noFill/>
              </p:spPr>
              <p:txBody>
                <a:bodyPr wrap="square" rtlCol="0">
                  <a:spAutoFit/>
                </a:bodyPr>
                <a:lstStyle/>
                <a:p>
                  <a:r>
                    <a:rPr lang="az-Latn-AZ" i="1" dirty="0" smtClean="0">
                      <a:latin typeface="Times New Roman" pitchFamily="18" charset="0"/>
                      <a:cs typeface="Times New Roman" pitchFamily="18" charset="0"/>
                    </a:rPr>
                    <a:t>  Qədim zamanlarda Azərbaycanda cəsur massaget tayfaları yaşayırdı. Onlara Tomris adlı müdrik bir  qadın rəhbərlik edirdi. Bir dəfə qüdrətli İran hökmdarı Kir elçi göndərib Tomrislə evlənməyi təklif etdi. Əslində o bu yolla</a:t>
                  </a:r>
                  <a:r>
                    <a:rPr lang="az-Latn-AZ" b="1" i="1" u="sng" dirty="0" smtClean="0">
                      <a:latin typeface="Times New Roman" pitchFamily="18" charset="0"/>
                      <a:cs typeface="Times New Roman" pitchFamily="18" charset="0"/>
                    </a:rPr>
                    <a:t> </a:t>
                  </a:r>
                  <a:r>
                    <a:rPr lang="az-Latn-AZ" i="1" dirty="0" smtClean="0">
                      <a:latin typeface="Times New Roman" pitchFamily="18" charset="0"/>
                      <a:cs typeface="Times New Roman" pitchFamily="18" charset="0"/>
                    </a:rPr>
                    <a:t>massagetləri özünə tabe etmək istəyirdi. Tomris elçilərə rədd cavabı verdi. Bunu eşidən Kir bərk qəzəbləndi.</a:t>
                  </a:r>
                  <a:endParaRPr lang="en-US" i="1" dirty="0">
                    <a:latin typeface="Times New Roman" pitchFamily="18" charset="0"/>
                    <a:cs typeface="Times New Roman" pitchFamily="18" charset="0"/>
                  </a:endParaRPr>
                </a:p>
              </p:txBody>
            </p:sp>
            <p:sp>
              <p:nvSpPr>
                <p:cNvPr id="9" name="TextBox 8"/>
                <p:cNvSpPr txBox="1"/>
                <p:nvPr/>
              </p:nvSpPr>
              <p:spPr>
                <a:xfrm>
                  <a:off x="4907031" y="1700808"/>
                  <a:ext cx="3600400" cy="646331"/>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Mətni oxuyun,  qoşa saitli sözlərin altından xətt çəkin.</a:t>
                  </a:r>
                  <a:endParaRPr lang="en-US" b="1" i="1" dirty="0">
                    <a:solidFill>
                      <a:srgbClr val="FF0000"/>
                    </a:solidFill>
                    <a:latin typeface="Times New Roman" pitchFamily="18" charset="0"/>
                    <a:cs typeface="Times New Roman" pitchFamily="18" charset="0"/>
                  </a:endParaRPr>
                </a:p>
              </p:txBody>
            </p:sp>
            <p:sp>
              <p:nvSpPr>
                <p:cNvPr id="10" name="TextBox 9"/>
                <p:cNvSpPr txBox="1"/>
                <p:nvPr/>
              </p:nvSpPr>
              <p:spPr>
                <a:xfrm>
                  <a:off x="4907031" y="2204864"/>
                  <a:ext cx="3456384" cy="2585323"/>
                </a:xfrm>
                <a:prstGeom prst="rect">
                  <a:avLst/>
                </a:prstGeom>
                <a:noFill/>
              </p:spPr>
              <p:txBody>
                <a:bodyPr wrap="square" rtlCol="0">
                  <a:spAutoFit/>
                </a:bodyPr>
                <a:lstStyle/>
                <a:p>
                  <a:pPr algn="just"/>
                  <a:r>
                    <a:rPr lang="az-Latn-AZ" i="1" dirty="0" smtClean="0">
                      <a:latin typeface="Times New Roman" pitchFamily="18" charset="0"/>
                      <a:cs typeface="Times New Roman" pitchFamily="18" charset="0"/>
                    </a:rPr>
                    <a:t>  Tahir anası ilə kəndə, xalasıgilə qonaq gəlmişdi. Saat altı idi.        O, dincəldikdən sonra müəllimin  tapşırdığı bədii kitabları oxumağa başladı. Oxumağa fasilə verib radionu yandırdı. Səidə xala Tahiri yemək yeməyə səsləyir. Tahur radionu söndürərək onun yanına gəlir. </a:t>
                  </a:r>
                  <a:endParaRPr lang="en-US" i="1" dirty="0">
                    <a:latin typeface="Times New Roman" pitchFamily="18" charset="0"/>
                    <a:cs typeface="Times New Roman" pitchFamily="18" charset="0"/>
                  </a:endParaRPr>
                </a:p>
              </p:txBody>
            </p:sp>
            <p:sp>
              <p:nvSpPr>
                <p:cNvPr id="11" name="TextBox 10"/>
                <p:cNvSpPr txBox="1"/>
                <p:nvPr/>
              </p:nvSpPr>
              <p:spPr>
                <a:xfrm>
                  <a:off x="539552" y="5158933"/>
                  <a:ext cx="3744416" cy="646331"/>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2.Səs tərkibi hərf tərkibindən az olan sözlərin altından xətt çəkin.</a:t>
                  </a:r>
                  <a:endParaRPr lang="en-US" b="1" i="1" dirty="0">
                    <a:solidFill>
                      <a:srgbClr val="FF0000"/>
                    </a:solidFill>
                    <a:latin typeface="Times New Roman" pitchFamily="18" charset="0"/>
                    <a:cs typeface="Times New Roman" pitchFamily="18" charset="0"/>
                  </a:endParaRPr>
                </a:p>
              </p:txBody>
            </p:sp>
            <p:sp>
              <p:nvSpPr>
                <p:cNvPr id="12" name="TextBox 11"/>
                <p:cNvSpPr txBox="1"/>
                <p:nvPr/>
              </p:nvSpPr>
              <p:spPr>
                <a:xfrm>
                  <a:off x="4788024" y="5157192"/>
                  <a:ext cx="3744416" cy="646331"/>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2.Səs tərkibi hərf tərkibindən çox olan sözlərin altından xətt çəkin.</a:t>
                  </a:r>
                  <a:endParaRPr lang="en-US" b="1" i="1" dirty="0">
                    <a:solidFill>
                      <a:srgbClr val="FF0000"/>
                    </a:solidFill>
                    <a:latin typeface="Times New Roman" pitchFamily="18" charset="0"/>
                    <a:cs typeface="Times New Roman" pitchFamily="18" charset="0"/>
                  </a:endParaRPr>
                </a:p>
              </p:txBody>
            </p:sp>
            <p:sp>
              <p:nvSpPr>
                <p:cNvPr id="13" name="TextBox 12"/>
                <p:cNvSpPr txBox="1"/>
                <p:nvPr/>
              </p:nvSpPr>
              <p:spPr>
                <a:xfrm>
                  <a:off x="539552" y="5734997"/>
                  <a:ext cx="3456384" cy="646331"/>
                </a:xfrm>
                <a:prstGeom prst="rect">
                  <a:avLst/>
                </a:prstGeom>
                <a:noFill/>
              </p:spPr>
              <p:txBody>
                <a:bodyPr wrap="square" rtlCol="0">
                  <a:spAutoFit/>
                </a:bodyPr>
                <a:lstStyle/>
                <a:p>
                  <a:r>
                    <a:rPr lang="az-Latn-AZ" i="1" dirty="0" smtClean="0">
                      <a:latin typeface="Times New Roman" pitchFamily="18" charset="0"/>
                      <a:cs typeface="Times New Roman" pitchFamily="18" charset="0"/>
                    </a:rPr>
                    <a:t>  ailə, təbiət, neftçi, dovşan, şərait, şair, xasiyyət, müəllim</a:t>
                  </a:r>
                  <a:endParaRPr lang="en-US" i="1" dirty="0">
                    <a:latin typeface="Times New Roman" pitchFamily="18" charset="0"/>
                    <a:cs typeface="Times New Roman" pitchFamily="18" charset="0"/>
                  </a:endParaRPr>
                </a:p>
              </p:txBody>
            </p:sp>
            <p:sp>
              <p:nvSpPr>
                <p:cNvPr id="14" name="TextBox 13"/>
                <p:cNvSpPr txBox="1"/>
                <p:nvPr/>
              </p:nvSpPr>
              <p:spPr>
                <a:xfrm>
                  <a:off x="4932040" y="5734997"/>
                  <a:ext cx="3456384" cy="646331"/>
                </a:xfrm>
                <a:prstGeom prst="rect">
                  <a:avLst/>
                </a:prstGeom>
                <a:noFill/>
              </p:spPr>
              <p:txBody>
                <a:bodyPr wrap="square" rtlCol="0">
                  <a:spAutoFit/>
                </a:bodyPr>
                <a:lstStyle/>
                <a:p>
                  <a:r>
                    <a:rPr lang="az-Latn-AZ" i="1" dirty="0" smtClean="0">
                      <a:latin typeface="Times New Roman" pitchFamily="18" charset="0"/>
                      <a:cs typeface="Times New Roman" pitchFamily="18" charset="0"/>
                    </a:rPr>
                    <a:t>  ailə, təbiət, neftçi, dovşan, şərait, şair, xasiyyət, müəllim</a:t>
                  </a:r>
                  <a:endParaRPr lang="en-US" i="1" dirty="0">
                    <a:latin typeface="Times New Roman" pitchFamily="18" charset="0"/>
                    <a:cs typeface="Times New Roman" pitchFamily="18" charset="0"/>
                  </a:endParaRPr>
                </a:p>
              </p:txBody>
            </p:sp>
          </p:grpSp>
        </p:grpSp>
        <p:pic>
          <p:nvPicPr>
            <p:cNvPr id="1026" name="Picture 2" descr="http://liubavyshka.ru/_ph/17/2/2855346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33531" y="1097485"/>
              <a:ext cx="539736" cy="51852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us.cdn4.123rf.com/168nwm/iimages/iimages1204/iimages120401165/13131406-%D0%B8%D0%BB%D0%BB%D1%8E%D1%81%D1%82%D1%80%D0%B0%D1%86%D0%B8%D1%8F-%D0%BB%D1%83%D0%BD%D0%B0-%D0%BD%D0%B0-%D0%B1%D0%B5%D0%BB%D0%BE%D0%B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79741" y="1097485"/>
              <a:ext cx="489331" cy="54083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33028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907704" y="1"/>
            <a:ext cx="5374717" cy="908719"/>
          </a:xfrm>
          <a:prstGeom prst="rect">
            <a:avLst/>
          </a:prstGeom>
          <a:noFill/>
        </p:spPr>
        <p:txBody>
          <a:bodyPr wrap="non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z-Latn-AZ"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QRUPLARLA İŞ</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8" name="Group 17"/>
          <p:cNvGrpSpPr/>
          <p:nvPr/>
        </p:nvGrpSpPr>
        <p:grpSpPr>
          <a:xfrm>
            <a:off x="-31189" y="1052735"/>
            <a:ext cx="9186692" cy="5688633"/>
            <a:chOff x="-31189" y="1052735"/>
            <a:chExt cx="9186692" cy="5688633"/>
          </a:xfrm>
        </p:grpSpPr>
        <p:grpSp>
          <p:nvGrpSpPr>
            <p:cNvPr id="16" name="Group 15"/>
            <p:cNvGrpSpPr/>
            <p:nvPr/>
          </p:nvGrpSpPr>
          <p:grpSpPr>
            <a:xfrm>
              <a:off x="-31189" y="1052735"/>
              <a:ext cx="9186692" cy="5688633"/>
              <a:chOff x="-31189" y="1052735"/>
              <a:chExt cx="9186692" cy="5688633"/>
            </a:xfrm>
          </p:grpSpPr>
          <p:sp>
            <p:nvSpPr>
              <p:cNvPr id="3" name="Vertical Scroll 2"/>
              <p:cNvSpPr/>
              <p:nvPr/>
            </p:nvSpPr>
            <p:spPr>
              <a:xfrm>
                <a:off x="-31189" y="1052736"/>
                <a:ext cx="4824536" cy="5688632"/>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15" name="Group 14"/>
              <p:cNvGrpSpPr/>
              <p:nvPr/>
            </p:nvGrpSpPr>
            <p:grpSpPr>
              <a:xfrm>
                <a:off x="539552" y="1052735"/>
                <a:ext cx="8615951" cy="5688633"/>
                <a:chOff x="539552" y="1052735"/>
                <a:chExt cx="8615951" cy="5688633"/>
              </a:xfrm>
            </p:grpSpPr>
            <p:sp>
              <p:nvSpPr>
                <p:cNvPr id="4" name="Vertical Scroll 3"/>
                <p:cNvSpPr/>
                <p:nvPr/>
              </p:nvSpPr>
              <p:spPr>
                <a:xfrm>
                  <a:off x="4167184" y="1052735"/>
                  <a:ext cx="4988319" cy="5688633"/>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1384144" y="1052736"/>
                  <a:ext cx="160653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rgbClr val="FFFF00"/>
                      </a:solidFill>
                      <a:effectLst>
                        <a:outerShdw blurRad="50800" dist="39000" dir="5460000" algn="tl">
                          <a:srgbClr val="000000">
                            <a:alpha val="38000"/>
                          </a:srgbClr>
                        </a:outerShdw>
                      </a:effectLst>
                    </a:rPr>
                    <a:t>GÜNƏŞ</a:t>
                  </a:r>
                  <a:endParaRPr lang="en-US" sz="3600" b="1" cap="none" spc="0" dirty="0">
                    <a:ln w="11430"/>
                    <a:solidFill>
                      <a:srgbClr val="FFFF00"/>
                    </a:solidFill>
                    <a:effectLst>
                      <a:outerShdw blurRad="50800" dist="39000" dir="5460000" algn="tl">
                        <a:srgbClr val="000000">
                          <a:alpha val="38000"/>
                        </a:srgbClr>
                      </a:outerShdw>
                    </a:effectLst>
                  </a:endParaRPr>
                </a:p>
              </p:txBody>
            </p:sp>
            <p:sp>
              <p:nvSpPr>
                <p:cNvPr id="6" name="Rectangle 5"/>
                <p:cNvSpPr/>
                <p:nvPr/>
              </p:nvSpPr>
              <p:spPr>
                <a:xfrm>
                  <a:off x="6740175" y="1097485"/>
                  <a:ext cx="66800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rgbClr val="FFC000"/>
                      </a:solidFill>
                      <a:effectLst>
                        <a:outerShdw blurRad="50800" dist="39000" dir="5460000" algn="tl">
                          <a:srgbClr val="000000">
                            <a:alpha val="38000"/>
                          </a:srgbClr>
                        </a:outerShdw>
                      </a:effectLst>
                    </a:rPr>
                    <a:t>AY</a:t>
                  </a:r>
                  <a:endParaRPr lang="en-US" sz="3600" b="1" cap="none" spc="0" dirty="0">
                    <a:ln w="11430"/>
                    <a:solidFill>
                      <a:srgbClr val="FFC000"/>
                    </a:solidFill>
                    <a:effectLst>
                      <a:outerShdw blurRad="50800" dist="39000" dir="5460000" algn="tl">
                        <a:srgbClr val="000000">
                          <a:alpha val="38000"/>
                        </a:srgbClr>
                      </a:outerShdw>
                    </a:effectLst>
                  </a:endParaRPr>
                </a:p>
              </p:txBody>
            </p:sp>
            <p:sp>
              <p:nvSpPr>
                <p:cNvPr id="7" name="TextBox 6"/>
                <p:cNvSpPr txBox="1"/>
                <p:nvPr/>
              </p:nvSpPr>
              <p:spPr>
                <a:xfrm>
                  <a:off x="539552" y="1699067"/>
                  <a:ext cx="3744416" cy="646331"/>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1.Mətni oxuyun, qoşa samitli sözlərin altından xətt çəkin.</a:t>
                  </a:r>
                  <a:endParaRPr lang="en-US" b="1" i="1" dirty="0">
                    <a:solidFill>
                      <a:srgbClr val="FF0000"/>
                    </a:solidFill>
                    <a:latin typeface="Times New Roman" pitchFamily="18" charset="0"/>
                    <a:cs typeface="Times New Roman" pitchFamily="18" charset="0"/>
                  </a:endParaRPr>
                </a:p>
              </p:txBody>
            </p:sp>
            <p:sp>
              <p:nvSpPr>
                <p:cNvPr id="8" name="TextBox 7"/>
                <p:cNvSpPr txBox="1"/>
                <p:nvPr/>
              </p:nvSpPr>
              <p:spPr>
                <a:xfrm>
                  <a:off x="616883" y="2177569"/>
                  <a:ext cx="3456384" cy="3139321"/>
                </a:xfrm>
                <a:prstGeom prst="rect">
                  <a:avLst/>
                </a:prstGeom>
                <a:noFill/>
              </p:spPr>
              <p:txBody>
                <a:bodyPr wrap="square" rtlCol="0">
                  <a:spAutoFit/>
                </a:bodyPr>
                <a:lstStyle/>
                <a:p>
                  <a:r>
                    <a:rPr lang="az-Latn-AZ" i="1" dirty="0" smtClean="0">
                      <a:latin typeface="Times New Roman" pitchFamily="18" charset="0"/>
                      <a:cs typeface="Times New Roman" pitchFamily="18" charset="0"/>
                    </a:rPr>
                    <a:t>  Qədim zamanlarda Azərbaycanda cəsur </a:t>
                  </a:r>
                  <a:r>
                    <a:rPr lang="az-Latn-AZ" b="1" i="1" u="sng" dirty="0" smtClean="0">
                      <a:latin typeface="Times New Roman" pitchFamily="18" charset="0"/>
                      <a:cs typeface="Times New Roman" pitchFamily="18" charset="0"/>
                    </a:rPr>
                    <a:t>massaget</a:t>
                  </a:r>
                  <a:r>
                    <a:rPr lang="az-Latn-AZ" i="1" dirty="0" smtClean="0">
                      <a:latin typeface="Times New Roman" pitchFamily="18" charset="0"/>
                      <a:cs typeface="Times New Roman" pitchFamily="18" charset="0"/>
                    </a:rPr>
                    <a:t> tayfaları yaşayırdı. Onlara Tomris adlı müdrik bir  qadın rəhbərlik edirdi. Bir dəfə qüdrətli İran hökmdarı Kir elçi göndərib Tomrislə evlənməyi təklif etdi. Əslində o bu </a:t>
                  </a:r>
                  <a:r>
                    <a:rPr lang="az-Latn-AZ" b="1" i="1" u="sng" dirty="0" smtClean="0">
                      <a:latin typeface="Times New Roman" pitchFamily="18" charset="0"/>
                      <a:cs typeface="Times New Roman" pitchFamily="18" charset="0"/>
                    </a:rPr>
                    <a:t>yolla massagetləri</a:t>
                  </a:r>
                  <a:r>
                    <a:rPr lang="az-Latn-AZ" i="1" dirty="0" smtClean="0">
                      <a:latin typeface="Times New Roman" pitchFamily="18" charset="0"/>
                      <a:cs typeface="Times New Roman" pitchFamily="18" charset="0"/>
                    </a:rPr>
                    <a:t> özünə tabe etmək istəyirdi. Tomris elçilərə </a:t>
                  </a:r>
                  <a:r>
                    <a:rPr lang="az-Latn-AZ" b="1" i="1" u="sng" dirty="0" smtClean="0">
                      <a:latin typeface="Times New Roman" pitchFamily="18" charset="0"/>
                      <a:cs typeface="Times New Roman" pitchFamily="18" charset="0"/>
                    </a:rPr>
                    <a:t>rədd </a:t>
                  </a:r>
                  <a:r>
                    <a:rPr lang="az-Latn-AZ" i="1" dirty="0" smtClean="0">
                      <a:latin typeface="Times New Roman" pitchFamily="18" charset="0"/>
                      <a:cs typeface="Times New Roman" pitchFamily="18" charset="0"/>
                    </a:rPr>
                    <a:t>cavabı verdi. Bunu eşidən Kir bərk qəzəbləndi.</a:t>
                  </a:r>
                  <a:endParaRPr lang="en-US" i="1" dirty="0">
                    <a:latin typeface="Times New Roman" pitchFamily="18" charset="0"/>
                    <a:cs typeface="Times New Roman" pitchFamily="18" charset="0"/>
                  </a:endParaRPr>
                </a:p>
              </p:txBody>
            </p:sp>
            <p:sp>
              <p:nvSpPr>
                <p:cNvPr id="9" name="TextBox 8"/>
                <p:cNvSpPr txBox="1"/>
                <p:nvPr/>
              </p:nvSpPr>
              <p:spPr>
                <a:xfrm>
                  <a:off x="4907031" y="1700808"/>
                  <a:ext cx="3600400" cy="646331"/>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Mətni oxuyun,  qoşa saitli sözlərin altından xətt çəkin.</a:t>
                  </a:r>
                  <a:endParaRPr lang="en-US" b="1" i="1" dirty="0">
                    <a:solidFill>
                      <a:srgbClr val="FF0000"/>
                    </a:solidFill>
                    <a:latin typeface="Times New Roman" pitchFamily="18" charset="0"/>
                    <a:cs typeface="Times New Roman" pitchFamily="18" charset="0"/>
                  </a:endParaRPr>
                </a:p>
              </p:txBody>
            </p:sp>
            <p:sp>
              <p:nvSpPr>
                <p:cNvPr id="10" name="TextBox 9"/>
                <p:cNvSpPr txBox="1"/>
                <p:nvPr/>
              </p:nvSpPr>
              <p:spPr>
                <a:xfrm>
                  <a:off x="4907031" y="2204864"/>
                  <a:ext cx="3456384" cy="2585323"/>
                </a:xfrm>
                <a:prstGeom prst="rect">
                  <a:avLst/>
                </a:prstGeom>
                <a:noFill/>
              </p:spPr>
              <p:txBody>
                <a:bodyPr wrap="square" rtlCol="0">
                  <a:spAutoFit/>
                </a:bodyPr>
                <a:lstStyle/>
                <a:p>
                  <a:pPr algn="just"/>
                  <a:r>
                    <a:rPr lang="az-Latn-AZ" i="1" dirty="0" smtClean="0">
                      <a:latin typeface="Times New Roman" pitchFamily="18" charset="0"/>
                      <a:cs typeface="Times New Roman" pitchFamily="18" charset="0"/>
                    </a:rPr>
                    <a:t>  Tahir anası ilə kəndə, xalasıgilə qonaq gəlmişdi. </a:t>
                  </a:r>
                  <a:r>
                    <a:rPr lang="az-Latn-AZ" b="1" i="1" u="sng" dirty="0" smtClean="0">
                      <a:latin typeface="Times New Roman" pitchFamily="18" charset="0"/>
                      <a:cs typeface="Times New Roman" pitchFamily="18" charset="0"/>
                    </a:rPr>
                    <a:t>Saat</a:t>
                  </a:r>
                  <a:r>
                    <a:rPr lang="az-Latn-AZ" i="1" dirty="0" smtClean="0">
                      <a:latin typeface="Times New Roman" pitchFamily="18" charset="0"/>
                      <a:cs typeface="Times New Roman" pitchFamily="18" charset="0"/>
                    </a:rPr>
                    <a:t> altı idi.        O, dincəldikdən sonra </a:t>
                  </a:r>
                  <a:r>
                    <a:rPr lang="az-Latn-AZ" b="1" i="1" u="sng" dirty="0" smtClean="0">
                      <a:latin typeface="Times New Roman" pitchFamily="18" charset="0"/>
                      <a:cs typeface="Times New Roman" pitchFamily="18" charset="0"/>
                    </a:rPr>
                    <a:t>müəllimin</a:t>
                  </a:r>
                  <a:r>
                    <a:rPr lang="az-Latn-AZ" i="1" dirty="0" smtClean="0">
                      <a:latin typeface="Times New Roman" pitchFamily="18" charset="0"/>
                      <a:cs typeface="Times New Roman" pitchFamily="18" charset="0"/>
                    </a:rPr>
                    <a:t>  tapşırdığı </a:t>
                  </a:r>
                  <a:r>
                    <a:rPr lang="az-Latn-AZ" b="1" i="1" u="sng" dirty="0" smtClean="0">
                      <a:latin typeface="Times New Roman" pitchFamily="18" charset="0"/>
                      <a:cs typeface="Times New Roman" pitchFamily="18" charset="0"/>
                    </a:rPr>
                    <a:t>bədii</a:t>
                  </a:r>
                  <a:r>
                    <a:rPr lang="az-Latn-AZ" i="1" dirty="0" smtClean="0">
                      <a:latin typeface="Times New Roman" pitchFamily="18" charset="0"/>
                      <a:cs typeface="Times New Roman" pitchFamily="18" charset="0"/>
                    </a:rPr>
                    <a:t> kitabları oxumağa başladı. Oxumağa fasilə verib </a:t>
                  </a:r>
                  <a:r>
                    <a:rPr lang="az-Latn-AZ" b="1" i="1" u="sng" dirty="0" smtClean="0">
                      <a:latin typeface="Times New Roman" pitchFamily="18" charset="0"/>
                      <a:cs typeface="Times New Roman" pitchFamily="18" charset="0"/>
                    </a:rPr>
                    <a:t>radionu</a:t>
                  </a:r>
                  <a:r>
                    <a:rPr lang="az-Latn-AZ" i="1" dirty="0" smtClean="0">
                      <a:latin typeface="Times New Roman" pitchFamily="18" charset="0"/>
                      <a:cs typeface="Times New Roman" pitchFamily="18" charset="0"/>
                    </a:rPr>
                    <a:t> yandırdı. </a:t>
                  </a:r>
                  <a:r>
                    <a:rPr lang="az-Latn-AZ" b="1" i="1" u="sng" dirty="0" smtClean="0">
                      <a:latin typeface="Times New Roman" pitchFamily="18" charset="0"/>
                      <a:cs typeface="Times New Roman" pitchFamily="18" charset="0"/>
                    </a:rPr>
                    <a:t>Səidə</a:t>
                  </a:r>
                  <a:r>
                    <a:rPr lang="az-Latn-AZ" i="1" dirty="0" smtClean="0">
                      <a:latin typeface="Times New Roman" pitchFamily="18" charset="0"/>
                      <a:cs typeface="Times New Roman" pitchFamily="18" charset="0"/>
                    </a:rPr>
                    <a:t> xala Tahiri yemək yeməyə səsləyir. Tahir </a:t>
                  </a:r>
                  <a:r>
                    <a:rPr lang="az-Latn-AZ" b="1" i="1" u="sng" dirty="0" smtClean="0">
                      <a:latin typeface="Times New Roman" pitchFamily="18" charset="0"/>
                      <a:cs typeface="Times New Roman" pitchFamily="18" charset="0"/>
                    </a:rPr>
                    <a:t>radionu</a:t>
                  </a:r>
                  <a:r>
                    <a:rPr lang="az-Latn-AZ" i="1" dirty="0" smtClean="0">
                      <a:latin typeface="Times New Roman" pitchFamily="18" charset="0"/>
                      <a:cs typeface="Times New Roman" pitchFamily="18" charset="0"/>
                    </a:rPr>
                    <a:t> söndürərək onun yanına gəlir. </a:t>
                  </a:r>
                  <a:endParaRPr lang="en-US" i="1" dirty="0">
                    <a:latin typeface="Times New Roman" pitchFamily="18" charset="0"/>
                    <a:cs typeface="Times New Roman" pitchFamily="18" charset="0"/>
                  </a:endParaRPr>
                </a:p>
              </p:txBody>
            </p:sp>
            <p:sp>
              <p:nvSpPr>
                <p:cNvPr id="11" name="TextBox 10"/>
                <p:cNvSpPr txBox="1"/>
                <p:nvPr/>
              </p:nvSpPr>
              <p:spPr>
                <a:xfrm>
                  <a:off x="539552" y="5158933"/>
                  <a:ext cx="3744416" cy="646331"/>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2.Səs tərkibi hərf tərkibindən az olan sözlərin altından xətt çəkin.</a:t>
                  </a:r>
                  <a:endParaRPr lang="en-US" b="1" i="1" dirty="0">
                    <a:solidFill>
                      <a:srgbClr val="FF0000"/>
                    </a:solidFill>
                    <a:latin typeface="Times New Roman" pitchFamily="18" charset="0"/>
                    <a:cs typeface="Times New Roman" pitchFamily="18" charset="0"/>
                  </a:endParaRPr>
                </a:p>
              </p:txBody>
            </p:sp>
            <p:sp>
              <p:nvSpPr>
                <p:cNvPr id="12" name="TextBox 11"/>
                <p:cNvSpPr txBox="1"/>
                <p:nvPr/>
              </p:nvSpPr>
              <p:spPr>
                <a:xfrm>
                  <a:off x="4788024" y="5157192"/>
                  <a:ext cx="3744416" cy="646331"/>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2.Səs tərkibi hərf tərkibindən çox olan sözlərin altından xətt çəkin.</a:t>
                  </a:r>
                  <a:endParaRPr lang="en-US" b="1" i="1" dirty="0">
                    <a:solidFill>
                      <a:srgbClr val="FF0000"/>
                    </a:solidFill>
                    <a:latin typeface="Times New Roman" pitchFamily="18" charset="0"/>
                    <a:cs typeface="Times New Roman" pitchFamily="18" charset="0"/>
                  </a:endParaRPr>
                </a:p>
              </p:txBody>
            </p:sp>
            <p:sp>
              <p:nvSpPr>
                <p:cNvPr id="13" name="TextBox 12"/>
                <p:cNvSpPr txBox="1"/>
                <p:nvPr/>
              </p:nvSpPr>
              <p:spPr>
                <a:xfrm>
                  <a:off x="539552" y="5734997"/>
                  <a:ext cx="3456384" cy="646331"/>
                </a:xfrm>
                <a:prstGeom prst="rect">
                  <a:avLst/>
                </a:prstGeom>
                <a:noFill/>
              </p:spPr>
              <p:txBody>
                <a:bodyPr wrap="square" rtlCol="0">
                  <a:spAutoFit/>
                </a:bodyPr>
                <a:lstStyle/>
                <a:p>
                  <a:r>
                    <a:rPr lang="az-Latn-AZ" i="1" dirty="0" smtClean="0">
                      <a:latin typeface="Times New Roman" pitchFamily="18" charset="0"/>
                      <a:cs typeface="Times New Roman" pitchFamily="18" charset="0"/>
                    </a:rPr>
                    <a:t>  ailə, təbiət, </a:t>
                  </a:r>
                  <a:r>
                    <a:rPr lang="az-Latn-AZ" b="1" i="1" u="sng" dirty="0" smtClean="0">
                      <a:latin typeface="Times New Roman" pitchFamily="18" charset="0"/>
                      <a:cs typeface="Times New Roman" pitchFamily="18" charset="0"/>
                    </a:rPr>
                    <a:t>neftçi</a:t>
                  </a:r>
                  <a:r>
                    <a:rPr lang="az-Latn-AZ" i="1" dirty="0" smtClean="0">
                      <a:latin typeface="Times New Roman" pitchFamily="18" charset="0"/>
                      <a:cs typeface="Times New Roman" pitchFamily="18" charset="0"/>
                    </a:rPr>
                    <a:t>, </a:t>
                  </a:r>
                  <a:r>
                    <a:rPr lang="az-Latn-AZ" b="1" i="1" u="sng" dirty="0" smtClean="0">
                      <a:latin typeface="Times New Roman" pitchFamily="18" charset="0"/>
                      <a:cs typeface="Times New Roman" pitchFamily="18" charset="0"/>
                    </a:rPr>
                    <a:t>dovşan</a:t>
                  </a:r>
                  <a:r>
                    <a:rPr lang="az-Latn-AZ" i="1" dirty="0" smtClean="0">
                      <a:latin typeface="Times New Roman" pitchFamily="18" charset="0"/>
                      <a:cs typeface="Times New Roman" pitchFamily="18" charset="0"/>
                    </a:rPr>
                    <a:t>, şərait, şair, </a:t>
                  </a:r>
                  <a:r>
                    <a:rPr lang="az-Latn-AZ" b="1" i="1" u="sng" dirty="0" smtClean="0">
                      <a:latin typeface="Times New Roman" pitchFamily="18" charset="0"/>
                      <a:cs typeface="Times New Roman" pitchFamily="18" charset="0"/>
                    </a:rPr>
                    <a:t>xasiyyət</a:t>
                  </a:r>
                  <a:r>
                    <a:rPr lang="az-Latn-AZ" i="1" dirty="0" smtClean="0">
                      <a:latin typeface="Times New Roman" pitchFamily="18" charset="0"/>
                      <a:cs typeface="Times New Roman" pitchFamily="18" charset="0"/>
                    </a:rPr>
                    <a:t>, </a:t>
                  </a:r>
                  <a:r>
                    <a:rPr lang="az-Latn-AZ" b="1" i="1" u="sng" dirty="0" smtClean="0">
                      <a:latin typeface="Times New Roman" pitchFamily="18" charset="0"/>
                      <a:cs typeface="Times New Roman" pitchFamily="18" charset="0"/>
                    </a:rPr>
                    <a:t>müəllim</a:t>
                  </a:r>
                  <a:endParaRPr lang="en-US" b="1" i="1" u="sng" dirty="0">
                    <a:latin typeface="Times New Roman" pitchFamily="18" charset="0"/>
                    <a:cs typeface="Times New Roman" pitchFamily="18" charset="0"/>
                  </a:endParaRPr>
                </a:p>
              </p:txBody>
            </p:sp>
            <p:sp>
              <p:nvSpPr>
                <p:cNvPr id="14" name="TextBox 13"/>
                <p:cNvSpPr txBox="1"/>
                <p:nvPr/>
              </p:nvSpPr>
              <p:spPr>
                <a:xfrm>
                  <a:off x="4932040" y="5734997"/>
                  <a:ext cx="3456384" cy="646331"/>
                </a:xfrm>
                <a:prstGeom prst="rect">
                  <a:avLst/>
                </a:prstGeom>
                <a:noFill/>
              </p:spPr>
              <p:txBody>
                <a:bodyPr wrap="square" rtlCol="0">
                  <a:spAutoFit/>
                </a:bodyPr>
                <a:lstStyle/>
                <a:p>
                  <a:r>
                    <a:rPr lang="az-Latn-AZ" i="1" dirty="0" smtClean="0">
                      <a:latin typeface="Times New Roman" pitchFamily="18" charset="0"/>
                      <a:cs typeface="Times New Roman" pitchFamily="18" charset="0"/>
                    </a:rPr>
                    <a:t>  </a:t>
                  </a:r>
                  <a:r>
                    <a:rPr lang="az-Latn-AZ" b="1" i="1" u="sng" dirty="0" smtClean="0">
                      <a:latin typeface="Times New Roman" pitchFamily="18" charset="0"/>
                      <a:cs typeface="Times New Roman" pitchFamily="18" charset="0"/>
                    </a:rPr>
                    <a:t>ailə</a:t>
                  </a:r>
                  <a:r>
                    <a:rPr lang="az-Latn-AZ" i="1" dirty="0" smtClean="0">
                      <a:latin typeface="Times New Roman" pitchFamily="18" charset="0"/>
                      <a:cs typeface="Times New Roman" pitchFamily="18" charset="0"/>
                    </a:rPr>
                    <a:t>, </a:t>
                  </a:r>
                  <a:r>
                    <a:rPr lang="az-Latn-AZ" b="1" i="1" u="sng" dirty="0" smtClean="0">
                      <a:latin typeface="Times New Roman" pitchFamily="18" charset="0"/>
                      <a:cs typeface="Times New Roman" pitchFamily="18" charset="0"/>
                    </a:rPr>
                    <a:t>təbiət</a:t>
                  </a:r>
                  <a:r>
                    <a:rPr lang="az-Latn-AZ" i="1" dirty="0" smtClean="0">
                      <a:latin typeface="Times New Roman" pitchFamily="18" charset="0"/>
                      <a:cs typeface="Times New Roman" pitchFamily="18" charset="0"/>
                    </a:rPr>
                    <a:t>, neftçi, dovşan, </a:t>
                  </a:r>
                  <a:r>
                    <a:rPr lang="az-Latn-AZ" b="1" i="1" u="sng" dirty="0" smtClean="0">
                      <a:latin typeface="Times New Roman" pitchFamily="18" charset="0"/>
                      <a:cs typeface="Times New Roman" pitchFamily="18" charset="0"/>
                    </a:rPr>
                    <a:t>şərait</a:t>
                  </a:r>
                  <a:r>
                    <a:rPr lang="az-Latn-AZ" i="1" dirty="0" smtClean="0">
                      <a:latin typeface="Times New Roman" pitchFamily="18" charset="0"/>
                      <a:cs typeface="Times New Roman" pitchFamily="18" charset="0"/>
                    </a:rPr>
                    <a:t>, </a:t>
                  </a:r>
                  <a:r>
                    <a:rPr lang="az-Latn-AZ" b="1" i="1" u="sng" dirty="0" smtClean="0">
                      <a:latin typeface="Times New Roman" pitchFamily="18" charset="0"/>
                      <a:cs typeface="Times New Roman" pitchFamily="18" charset="0"/>
                    </a:rPr>
                    <a:t>şair</a:t>
                  </a:r>
                  <a:r>
                    <a:rPr lang="az-Latn-AZ" i="1" dirty="0" smtClean="0">
                      <a:latin typeface="Times New Roman" pitchFamily="18" charset="0"/>
                      <a:cs typeface="Times New Roman" pitchFamily="18" charset="0"/>
                    </a:rPr>
                    <a:t>, xasiyyət, müəllim</a:t>
                  </a:r>
                  <a:endParaRPr lang="en-US" i="1" dirty="0">
                    <a:latin typeface="Times New Roman" pitchFamily="18" charset="0"/>
                    <a:cs typeface="Times New Roman" pitchFamily="18" charset="0"/>
                  </a:endParaRPr>
                </a:p>
              </p:txBody>
            </p:sp>
          </p:grpSp>
        </p:grpSp>
        <p:grpSp>
          <p:nvGrpSpPr>
            <p:cNvPr id="17" name="Group 16"/>
            <p:cNvGrpSpPr/>
            <p:nvPr/>
          </p:nvGrpSpPr>
          <p:grpSpPr>
            <a:xfrm>
              <a:off x="3533531" y="1097485"/>
              <a:ext cx="5035541" cy="540839"/>
              <a:chOff x="3533531" y="1097485"/>
              <a:chExt cx="5035541" cy="540839"/>
            </a:xfrm>
          </p:grpSpPr>
          <p:pic>
            <p:nvPicPr>
              <p:cNvPr id="1026" name="Picture 2" descr="http://liubavyshka.ru/_ph/17/2/2855346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33531" y="1097485"/>
                <a:ext cx="539736" cy="51852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us.cdn4.123rf.com/168nwm/iimages/iimages1204/iimages120401165/13131406-%D0%B8%D0%BB%D0%BB%D1%8E%D1%81%D1%82%D1%80%D0%B0%D1%86%D0%B8%D1%8F-%D0%BB%D1%83%D0%BD%D0%B0-%D0%BD%D0%B0-%D0%B1%D0%B5%D0%BB%D0%BE%D0%B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79741" y="1097485"/>
                <a:ext cx="489331" cy="540839"/>
              </a:xfrm>
              <a:prstGeom prst="rect">
                <a:avLst/>
              </a:prstGeom>
              <a:noFill/>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311255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687" y="-99392"/>
            <a:ext cx="9279285" cy="6957392"/>
            <a:chOff x="-20687" y="-99392"/>
            <a:chExt cx="9279285" cy="6957392"/>
          </a:xfrm>
        </p:grpSpPr>
        <p:pic>
          <p:nvPicPr>
            <p:cNvPr id="5122" name="Picture 2" descr="http://teatr-zhar-ptitsa.ru/wp-content/uploads/2010/09/fon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99392"/>
              <a:ext cx="9258599" cy="695739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20687" y="836712"/>
              <a:ext cx="9279285" cy="5039985"/>
              <a:chOff x="-20687" y="836712"/>
              <a:chExt cx="9279285" cy="5039985"/>
            </a:xfrm>
          </p:grpSpPr>
          <p:sp>
            <p:nvSpPr>
              <p:cNvPr id="3" name="Rectangle 2"/>
              <p:cNvSpPr/>
              <p:nvPr/>
            </p:nvSpPr>
            <p:spPr>
              <a:xfrm>
                <a:off x="395536" y="1844824"/>
                <a:ext cx="8424936" cy="4031873"/>
              </a:xfrm>
              <a:prstGeom prst="rect">
                <a:avLst/>
              </a:prstGeom>
            </p:spPr>
            <p:txBody>
              <a:bodyPr wrap="square">
                <a:spAutoFit/>
              </a:bodyPr>
              <a:lstStyle/>
              <a:p>
                <a:pPr algn="just"/>
                <a:r>
                  <a:rPr lang="az-Latn-AZ" sz="3200" b="1" i="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Hacı Zeynalabdin Tağıyev bütün müsəlman aləmində tanınmış milyonçu idi. </a:t>
                </a:r>
              </a:p>
              <a:p>
                <a:pPr algn="just"/>
                <a:r>
                  <a:rPr lang="az-Latn-AZ" sz="3200" b="1" i="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Zeynalabdinin atası Tağı başmaqçı idi. Güzəranları çox ağır keçirdi. O, hələ uşaq ikən anası vəfat etmişdir. Atası istəyirdi ki, balaca Zeynalabdin onun əlinin altında işləsin. Ancaq Zeynalabdin bildirir ki, o, başmaqçı yox, bənna olmaq istəyir.</a:t>
                </a:r>
                <a:endParaRPr lang="en-US" sz="32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TextBox 3"/>
              <p:cNvSpPr txBox="1"/>
              <p:nvPr/>
            </p:nvSpPr>
            <p:spPr>
              <a:xfrm>
                <a:off x="-20687" y="836712"/>
                <a:ext cx="9279285" cy="861774"/>
              </a:xfrm>
              <a:prstGeom prst="rect">
                <a:avLst/>
              </a:prstGeom>
              <a:noFill/>
            </p:spPr>
            <p:txBody>
              <a:bodyPr wrap="square" rtlCol="0">
                <a:spAutoFit/>
              </a:bodyPr>
              <a:lstStyle/>
              <a:p>
                <a:pPr algn="ctr"/>
                <a:r>
                  <a:rPr lang="az-Latn-AZ" sz="32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Mətndəki sözləri orfoepik qaydalara uyğun oxuyun</a:t>
                </a:r>
                <a:endParaRPr lang="en-US" sz="32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a:p>
                <a:endParaRPr lang="en-US" dirty="0"/>
              </a:p>
            </p:txBody>
          </p:sp>
        </p:grpSp>
      </p:grpSp>
    </p:spTree>
    <p:extLst>
      <p:ext uri="{BB962C8B-B14F-4D97-AF65-F5344CB8AC3E}">
        <p14:creationId xmlns:p14="http://schemas.microsoft.com/office/powerpoint/2010/main" xmlns="" val="334329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216180" y="1508360"/>
            <a:ext cx="8784976" cy="5172448"/>
            <a:chOff x="216180" y="1508360"/>
            <a:chExt cx="8784976" cy="5172448"/>
          </a:xfrm>
        </p:grpSpPr>
        <p:sp>
          <p:nvSpPr>
            <p:cNvPr id="2" name="Rectangle 1"/>
            <p:cNvSpPr/>
            <p:nvPr/>
          </p:nvSpPr>
          <p:spPr>
            <a:xfrm>
              <a:off x="216180" y="1508360"/>
              <a:ext cx="8784976" cy="4278094"/>
            </a:xfrm>
            <a:prstGeom prst="rect">
              <a:avLst/>
            </a:prstGeom>
            <a:noFill/>
          </p:spPr>
          <p:txBody>
            <a:bodyPr wrap="square" lIns="91440" tIns="45720" rIns="91440" bIns="45720">
              <a:spAutoFit/>
            </a:bodyPr>
            <a:lstStyle/>
            <a:p>
              <a:pPr algn="just"/>
              <a:r>
                <a:rPr lang="az-Latn-AZ" sz="28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Eyni saitli </a:t>
              </a:r>
              <a:r>
                <a:rPr lang="az-Latn-AZ" sz="2800" b="1" dirty="0" smtClean="0">
                  <a:ln w="1905"/>
                  <a:effectLst>
                    <a:innerShdw blurRad="69850" dist="43180" dir="5400000">
                      <a:srgbClr val="000000">
                        <a:alpha val="65000"/>
                      </a:srgbClr>
                    </a:innerShdw>
                  </a:effectLst>
                  <a:latin typeface="Times New Roman" pitchFamily="18" charset="0"/>
                  <a:cs typeface="Times New Roman" pitchFamily="18" charset="0"/>
                </a:rPr>
                <a:t>sözlərdə qoşa saitlər bir uzun səs </a:t>
              </a:r>
              <a:r>
                <a:rPr lang="az-Latn-AZ" sz="28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kimi tələffüz olunur: </a:t>
              </a:r>
              <a:r>
                <a:rPr lang="en-US" sz="28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az-Latn-AZ" sz="2800" b="1" i="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saat </a:t>
              </a:r>
              <a:r>
                <a:rPr lang="az-Latn-AZ" sz="2800" b="1" i="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[sa:t</a:t>
              </a:r>
              <a:r>
                <a:rPr lang="az-Latn-AZ" sz="2800" b="1" i="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az-Latn-AZ" sz="2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maaş </a:t>
              </a:r>
              <a:r>
                <a:rPr lang="az-Latn-AZ" sz="2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[ma:ş]</a:t>
              </a:r>
              <a:endParaRPr lang="az-Latn-AZ" sz="2800" b="1" i="1" cap="none" spc="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endParaRPr lang="az-Latn-AZ" sz="1000" b="1" i="1"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r>
                <a:rPr lang="az-Latn-AZ" sz="2800" b="1" i="1" dirty="0" smtClean="0">
                  <a:ln w="1905"/>
                  <a:effectLst>
                    <a:innerShdw blurRad="69850" dist="43180" dir="5400000">
                      <a:srgbClr val="000000">
                        <a:alpha val="65000"/>
                      </a:srgbClr>
                    </a:innerShdw>
                  </a:effectLst>
                  <a:latin typeface="Times New Roman" pitchFamily="18" charset="0"/>
                  <a:cs typeface="Times New Roman" pitchFamily="18" charset="0"/>
                </a:rPr>
                <a:t>ai, əi, iə, </a:t>
              </a:r>
              <a:r>
                <a:rPr lang="az-Latn-AZ" sz="2800" b="1" dirty="0" smtClean="0">
                  <a:ln w="1905"/>
                  <a:effectLst>
                    <a:innerShdw blurRad="69850" dist="43180" dir="5400000">
                      <a:srgbClr val="000000">
                        <a:alpha val="65000"/>
                      </a:srgbClr>
                    </a:innerShdw>
                  </a:effectLst>
                  <a:latin typeface="Times New Roman" pitchFamily="18" charset="0"/>
                  <a:cs typeface="Times New Roman" pitchFamily="18" charset="0"/>
                </a:rPr>
                <a:t>(bəzən də </a:t>
              </a:r>
              <a:r>
                <a:rPr lang="az-Latn-AZ" sz="2800" b="1" i="1" dirty="0" smtClean="0">
                  <a:ln w="1905"/>
                  <a:effectLst>
                    <a:innerShdw blurRad="69850" dist="43180" dir="5400000">
                      <a:srgbClr val="000000">
                        <a:alpha val="65000"/>
                      </a:srgbClr>
                    </a:innerShdw>
                  </a:effectLst>
                  <a:latin typeface="Times New Roman" pitchFamily="18" charset="0"/>
                  <a:cs typeface="Times New Roman" pitchFamily="18" charset="0"/>
                </a:rPr>
                <a:t>io, ia, eə, ea</a:t>
              </a:r>
              <a:r>
                <a:rPr lang="az-Latn-AZ" sz="2800" b="1"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az-Latn-AZ" sz="28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saitlərin arasında y səsi tələffüz olunur:</a:t>
              </a:r>
              <a:r>
                <a:rPr lang="az-Latn-AZ" sz="2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az-Latn-AZ" sz="2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ailə </a:t>
              </a:r>
              <a:r>
                <a:rPr lang="az-Latn-AZ" sz="2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[ayilə], zəif [zəyif]</a:t>
              </a:r>
              <a:endParaRPr lang="az-Latn-AZ" sz="2800" b="1" cap="none" spc="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endParaRPr lang="az-Latn-AZ" sz="1000" b="1" i="1"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r>
                <a:rPr lang="az-Latn-AZ" sz="2800" b="1" i="1" dirty="0" smtClean="0">
                  <a:ln w="1905"/>
                  <a:effectLst>
                    <a:innerShdw blurRad="69850" dist="43180" dir="5400000">
                      <a:srgbClr val="000000">
                        <a:alpha val="65000"/>
                      </a:srgbClr>
                    </a:innerShdw>
                  </a:effectLst>
                  <a:latin typeface="Times New Roman" pitchFamily="18" charset="0"/>
                  <a:cs typeface="Times New Roman" pitchFamily="18" charset="0"/>
                </a:rPr>
                <a:t>əa, üa, üə </a:t>
              </a:r>
              <a:r>
                <a:rPr lang="az-Latn-AZ" sz="2800" b="1" dirty="0">
                  <a:ln w="1905"/>
                  <a:effectLst>
                    <a:innerShdw blurRad="69850" dist="43180" dir="5400000">
                      <a:srgbClr val="000000">
                        <a:alpha val="65000"/>
                      </a:srgbClr>
                    </a:innerShdw>
                  </a:effectLst>
                  <a:latin typeface="Times New Roman" pitchFamily="18" charset="0"/>
                  <a:cs typeface="Times New Roman" pitchFamily="18" charset="0"/>
                </a:rPr>
                <a:t>saitli sözlərdə </a:t>
              </a:r>
              <a:r>
                <a:rPr lang="az-Latn-AZ" sz="2800" b="1" dirty="0" smtClean="0">
                  <a:ln w="1905"/>
                  <a:effectLst>
                    <a:innerShdw blurRad="69850" dist="43180" dir="5400000">
                      <a:srgbClr val="000000">
                        <a:alpha val="65000"/>
                      </a:srgbClr>
                    </a:innerShdw>
                  </a:effectLst>
                  <a:latin typeface="Times New Roman" pitchFamily="18" charset="0"/>
                  <a:cs typeface="Times New Roman" pitchFamily="18" charset="0"/>
                </a:rPr>
                <a:t>saitlərdən biri </a:t>
              </a:r>
              <a:r>
                <a:rPr lang="az-Latn-AZ" sz="2800" b="1" dirty="0">
                  <a:ln w="1905"/>
                  <a:effectLst>
                    <a:innerShdw blurRad="69850" dist="43180" dir="5400000">
                      <a:srgbClr val="000000">
                        <a:alpha val="65000"/>
                      </a:srgbClr>
                    </a:innerShdw>
                  </a:effectLst>
                  <a:latin typeface="Times New Roman" pitchFamily="18" charset="0"/>
                  <a:cs typeface="Times New Roman" pitchFamily="18" charset="0"/>
                </a:rPr>
                <a:t>düşür digəri uzun  tələffüz olunur: </a:t>
              </a:r>
              <a:r>
                <a:rPr lang="en-US" sz="2800" b="1"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az-Latn-AZ" sz="2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səadət </a:t>
              </a:r>
              <a:r>
                <a:rPr lang="az-Latn-AZ" sz="2800" b="1" i="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[sa:dət</a:t>
              </a:r>
              <a:r>
                <a:rPr lang="az-Latn-AZ" sz="2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müalicə [ma:licə]</a:t>
              </a:r>
            </a:p>
            <a:p>
              <a:pPr algn="just"/>
              <a:endParaRPr lang="en-US" sz="2800" b="1" i="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algn="just"/>
              <a:r>
                <a:rPr lang="az-Latn-AZ" sz="2800" b="1" i="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Qeyd </a:t>
              </a:r>
              <a:r>
                <a:rPr lang="az-Latn-AZ" sz="2800" b="1" i="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az-Latn-AZ" sz="2800" b="1" i="1" cap="none" spc="0"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şüar, şücaət, sual, məcmuə və s. </a:t>
              </a:r>
            </a:p>
            <a:p>
              <a:pPr algn="just"/>
              <a:r>
                <a:rPr lang="az-Latn-AZ" sz="2800" b="1" i="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sözlərdə bu hallar baş vermir.</a:t>
              </a:r>
              <a:r>
                <a:rPr lang="az-Latn-AZ" sz="2800" b="1" i="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endParaRPr lang="en-US" sz="2800" b="1" cap="none" spc="0"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8" name="Picture 4" descr="http://nizami.libmks.az/uploads/posts/2013-12/1386242572_1347542436_kitab-05541_azmu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0184" y="5589240"/>
              <a:ext cx="1445880" cy="109156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a:off x="0" y="142852"/>
            <a:ext cx="9215502" cy="1200353"/>
            <a:chOff x="-285688" y="1214398"/>
            <a:chExt cx="9215502" cy="1200353"/>
          </a:xfrm>
        </p:grpSpPr>
        <p:sp>
          <p:nvSpPr>
            <p:cNvPr id="6" name="Вертикальный свиток 5"/>
            <p:cNvSpPr/>
            <p:nvPr/>
          </p:nvSpPr>
          <p:spPr>
            <a:xfrm>
              <a:off x="-285688" y="1214398"/>
              <a:ext cx="9215502" cy="1142984"/>
            </a:xfrm>
            <a:prstGeom prst="vertic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5" name="Прямоугольник 4"/>
            <p:cNvSpPr/>
            <p:nvPr/>
          </p:nvSpPr>
          <p:spPr>
            <a:xfrm>
              <a:off x="71406" y="1214422"/>
              <a:ext cx="8643998" cy="1200329"/>
            </a:xfrm>
            <a:prstGeom prst="rect">
              <a:avLst/>
            </a:prstGeom>
          </p:spPr>
          <p:txBody>
            <a:bodyPr wrap="square">
              <a:spAutoFit/>
            </a:bodyPr>
            <a:lstStyle/>
            <a:p>
              <a:pPr algn="ctr"/>
              <a:r>
                <a:rPr lang="az-Latn-AZ" sz="3600" b="1" dirty="0" smtClean="0">
                  <a:ln w="50800"/>
                  <a:solidFill>
                    <a:srgbClr val="FF0000"/>
                  </a:solidFill>
                  <a:latin typeface="Times New Roman" pitchFamily="18" charset="0"/>
                  <a:cs typeface="Times New Roman" pitchFamily="18" charset="0"/>
                </a:rPr>
                <a:t>Sözlərin yazılışı və tələffüzü arasında hansı fərqlər var?</a:t>
              </a:r>
              <a:endParaRPr lang="en-US" sz="3600" dirty="0">
                <a:solidFill>
                  <a:srgbClr val="FF0000"/>
                </a:solidFill>
              </a:endParaRPr>
            </a:p>
          </p:txBody>
        </p:sp>
      </p:grpSp>
    </p:spTree>
    <p:extLst>
      <p:ext uri="{BB962C8B-B14F-4D97-AF65-F5344CB8AC3E}">
        <p14:creationId xmlns:p14="http://schemas.microsoft.com/office/powerpoint/2010/main" xmlns="" val="680352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izami.libmks.az/uploads/posts/2013-12/1386242572_1347542436_kitab-05541_azmu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66152" y="6936"/>
            <a:ext cx="576064" cy="57606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179512" y="548680"/>
            <a:ext cx="8784976" cy="6180792"/>
            <a:chOff x="179512" y="548680"/>
            <a:chExt cx="8784976" cy="6180792"/>
          </a:xfrm>
        </p:grpSpPr>
        <p:sp>
          <p:nvSpPr>
            <p:cNvPr id="2" name="Rectangle 1"/>
            <p:cNvSpPr/>
            <p:nvPr/>
          </p:nvSpPr>
          <p:spPr>
            <a:xfrm>
              <a:off x="179512" y="548680"/>
              <a:ext cx="8784976" cy="6170920"/>
            </a:xfrm>
            <a:prstGeom prst="rect">
              <a:avLst/>
            </a:prstGeom>
            <a:blipFill>
              <a:blip r:embed="rId3"/>
              <a:tile tx="0" ty="0" sx="100000" sy="100000" flip="none" algn="tl"/>
            </a:blipFill>
          </p:spPr>
          <p:txBody>
            <a:bodyPr wrap="square" lIns="91440" tIns="45720" rIns="91440" bIns="45720">
              <a:spAutoFit/>
            </a:bodyPr>
            <a:lstStyle/>
            <a:p>
              <a:pPr algn="just"/>
              <a:r>
                <a:rPr lang="az-Latn-AZ" sz="30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Qoşa </a:t>
              </a:r>
              <a:r>
                <a:rPr lang="az-Latn-AZ" sz="3000" b="1" i="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kk, pp </a:t>
              </a:r>
              <a:r>
                <a:rPr lang="az-Latn-AZ" sz="3000" b="1" i="1" cap="none" spc="0" dirty="0" smtClean="0">
                  <a:ln w="1905"/>
                  <a:effectLst>
                    <a:innerShdw blurRad="69850" dist="43180" dir="5400000">
                      <a:srgbClr val="000000">
                        <a:alpha val="65000"/>
                      </a:srgbClr>
                    </a:innerShdw>
                  </a:effectLst>
                  <a:latin typeface="Times New Roman" pitchFamily="18" charset="0"/>
                  <a:cs typeface="Times New Roman" pitchFamily="18" charset="0"/>
                </a:rPr>
                <a:t>və </a:t>
              </a:r>
              <a:r>
                <a:rPr lang="az-Latn-AZ" sz="3000" b="1" i="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tt</a:t>
              </a:r>
              <a:r>
                <a:rPr lang="az-Latn-AZ" sz="3000" b="1" i="1" cap="none" spc="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az-Latn-AZ" sz="30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 samitli </a:t>
              </a:r>
              <a:r>
                <a:rPr lang="az-Latn-AZ" sz="3000" b="1" dirty="0" smtClean="0">
                  <a:ln w="1905"/>
                  <a:effectLst>
                    <a:innerShdw blurRad="69850" dist="43180" dir="5400000">
                      <a:srgbClr val="000000">
                        <a:alpha val="65000"/>
                      </a:srgbClr>
                    </a:innerShdw>
                  </a:effectLst>
                  <a:latin typeface="Times New Roman" pitchFamily="18" charset="0"/>
                  <a:cs typeface="Times New Roman" pitchFamily="18" charset="0"/>
                </a:rPr>
                <a:t>sözlərdə ikinci kar samit onun cingiltili qarşılığı kimi tələffüz olunur: </a:t>
              </a:r>
            </a:p>
            <a:p>
              <a:pPr algn="just"/>
              <a:r>
                <a:rPr lang="az-Latn-AZ" sz="3000" b="1" i="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səkkiz [səkgiz</a:t>
              </a:r>
              <a:r>
                <a:rPr lang="az-Latn-AZ"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tappıltı [tapbıltı], Səttar [Sətdar]</a:t>
              </a:r>
              <a:endParaRPr lang="az-Latn-AZ" sz="3000" b="1" i="1" cap="none" spc="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endParaRPr lang="az-Latn-AZ" sz="1050" b="1" i="1"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r>
                <a:rPr lang="az-Latn-AZ" sz="3000" b="1" dirty="0" smtClean="0">
                  <a:ln w="1905"/>
                  <a:effectLst>
                    <a:innerShdw blurRad="69850" dist="43180" dir="5400000">
                      <a:srgbClr val="000000">
                        <a:alpha val="65000"/>
                      </a:srgbClr>
                    </a:innerShdw>
                  </a:effectLst>
                  <a:latin typeface="Times New Roman" pitchFamily="18" charset="0"/>
                  <a:cs typeface="Times New Roman" pitchFamily="18" charset="0"/>
                </a:rPr>
                <a:t>Qoşa</a:t>
              </a:r>
              <a:r>
                <a:rPr lang="az-Latn-AZ" sz="3000" b="1" i="1"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az-Latn-AZ"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qq </a:t>
              </a:r>
              <a:r>
                <a:rPr lang="az-Latn-AZ" sz="3000" b="1" dirty="0" smtClean="0">
                  <a:ln w="1905"/>
                  <a:effectLst>
                    <a:innerShdw blurRad="69850" dist="43180" dir="5400000">
                      <a:srgbClr val="000000">
                        <a:alpha val="65000"/>
                      </a:srgbClr>
                    </a:innerShdw>
                  </a:effectLst>
                  <a:latin typeface="Times New Roman" pitchFamily="18" charset="0"/>
                  <a:cs typeface="Times New Roman" pitchFamily="18" charset="0"/>
                </a:rPr>
                <a:t>samitli sözlərdə birinci samit onun kar qarşılığı kimi </a:t>
              </a:r>
              <a:r>
                <a:rPr lang="az-Latn-AZ" sz="30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tələffüz olunur:</a:t>
              </a:r>
              <a:r>
                <a:rPr lang="az-Latn-AZ"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doqquz [dok</a:t>
              </a:r>
              <a:r>
                <a:rPr lang="el-GR"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r>
                <a:rPr lang="az-Latn-AZ"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quz], toqqa [tok</a:t>
              </a:r>
              <a:r>
                <a:rPr lang="el-GR"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r>
                <a:rPr lang="az-Latn-AZ"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qa]</a:t>
              </a:r>
              <a:endParaRPr lang="az-Latn-AZ" sz="3000" b="1" cap="none" spc="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endParaRPr lang="az-Latn-AZ" sz="1050" b="1" i="1"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r>
                <a:rPr lang="az-Latn-AZ" sz="3000" b="1" dirty="0">
                  <a:ln w="1905"/>
                  <a:effectLst>
                    <a:innerShdw blurRad="69850" dist="43180" dir="5400000">
                      <a:srgbClr val="000000">
                        <a:alpha val="65000"/>
                      </a:srgbClr>
                    </a:innerShdw>
                  </a:effectLst>
                  <a:latin typeface="Times New Roman" pitchFamily="18" charset="0"/>
                  <a:cs typeface="Times New Roman" pitchFamily="18" charset="0"/>
                </a:rPr>
                <a:t>Qoşa</a:t>
              </a:r>
              <a:r>
                <a:rPr lang="az-Latn-AZ" sz="3000" b="1" i="1" dirty="0">
                  <a:ln w="1905"/>
                  <a:effectLst>
                    <a:innerShdw blurRad="69850" dist="43180" dir="5400000">
                      <a:srgbClr val="000000">
                        <a:alpha val="65000"/>
                      </a:srgbClr>
                    </a:innerShdw>
                  </a:effectLst>
                  <a:latin typeface="Times New Roman" pitchFamily="18" charset="0"/>
                  <a:cs typeface="Times New Roman" pitchFamily="18" charset="0"/>
                </a:rPr>
                <a:t> </a:t>
              </a:r>
              <a:r>
                <a:rPr lang="az-Latn-AZ" sz="3000" b="1" i="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cc, dd, zz, ll, ss, ff, vv </a:t>
              </a:r>
              <a:r>
                <a:rPr lang="az-Latn-AZ" sz="3000" b="1" dirty="0">
                  <a:ln w="1905"/>
                  <a:effectLst>
                    <a:innerShdw blurRad="69850" dist="43180" dir="5400000">
                      <a:srgbClr val="000000">
                        <a:alpha val="65000"/>
                      </a:srgbClr>
                    </a:innerShdw>
                  </a:effectLst>
                  <a:latin typeface="Times New Roman" pitchFamily="18" charset="0"/>
                  <a:cs typeface="Times New Roman" pitchFamily="18" charset="0"/>
                </a:rPr>
                <a:t>deyilişində heç bir fərq olmur: </a:t>
              </a:r>
            </a:p>
            <a:p>
              <a:pPr algn="just"/>
              <a:r>
                <a:rPr lang="az-Latn-AZ" sz="3000" b="1" i="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əlli [əlli], rəssam [rəssam], əvvəl [əvvəl] </a:t>
              </a:r>
              <a:endParaRPr lang="az-Latn-AZ"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algn="just"/>
              <a:endParaRPr lang="az-Latn-AZ" sz="1050" b="1" i="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algn="just"/>
              <a:r>
                <a:rPr lang="az-Latn-AZ" sz="3000" b="1" dirty="0">
                  <a:ln w="1905"/>
                  <a:effectLst>
                    <a:innerShdw blurRad="69850" dist="43180" dir="5400000">
                      <a:srgbClr val="000000">
                        <a:alpha val="65000"/>
                      </a:srgbClr>
                    </a:innerShdw>
                  </a:effectLst>
                  <a:latin typeface="Times New Roman" pitchFamily="18" charset="0"/>
                  <a:cs typeface="Times New Roman" pitchFamily="18" charset="0"/>
                </a:rPr>
                <a:t>Qoşa</a:t>
              </a:r>
              <a:r>
                <a:rPr lang="az-Latn-AZ" sz="3000" b="1" i="1" dirty="0">
                  <a:ln w="1905"/>
                  <a:effectLst>
                    <a:innerShdw blurRad="69850" dist="43180" dir="5400000">
                      <a:srgbClr val="000000">
                        <a:alpha val="65000"/>
                      </a:srgbClr>
                    </a:innerShdw>
                  </a:effectLst>
                  <a:latin typeface="Times New Roman" pitchFamily="18" charset="0"/>
                  <a:cs typeface="Times New Roman" pitchFamily="18" charset="0"/>
                </a:rPr>
                <a:t> </a:t>
              </a:r>
              <a:r>
                <a:rPr lang="az-Latn-AZ"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yy ilə </a:t>
              </a:r>
              <a:r>
                <a:rPr lang="az-Latn-AZ" sz="3000" b="1" dirty="0" smtClean="0">
                  <a:ln w="1905"/>
                  <a:effectLst>
                    <a:innerShdw blurRad="69850" dist="43180" dir="5400000">
                      <a:srgbClr val="000000">
                        <a:alpha val="65000"/>
                      </a:srgbClr>
                    </a:innerShdw>
                  </a:effectLst>
                  <a:latin typeface="Times New Roman" pitchFamily="18" charset="0"/>
                  <a:cs typeface="Times New Roman" pitchFamily="18" charset="0"/>
                </a:rPr>
                <a:t>yazılan sözlərin çoxu bir y ilə tələffüz olunur: </a:t>
              </a:r>
              <a:endParaRPr lang="az-Latn-AZ" sz="3000" b="1" dirty="0">
                <a:ln w="1905"/>
                <a:effectLst>
                  <a:innerShdw blurRad="69850" dist="43180" dir="5400000">
                    <a:srgbClr val="000000">
                      <a:alpha val="65000"/>
                    </a:srgbClr>
                  </a:innerShdw>
                </a:effectLst>
                <a:latin typeface="Times New Roman" pitchFamily="18" charset="0"/>
                <a:cs typeface="Times New Roman" pitchFamily="18" charset="0"/>
              </a:endParaRPr>
            </a:p>
            <a:p>
              <a:pPr algn="just"/>
              <a:r>
                <a:rPr lang="az-Latn-AZ" sz="3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səyyah [səyah], ədəbiyyat [ədəbiyat]</a:t>
              </a:r>
              <a:r>
                <a:rPr lang="az-Latn-AZ" sz="2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endParaRPr lang="en-US" sz="2800" b="1" dirty="0">
                <a:ln w="1905"/>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8" name="Picture 4" descr="http://nizami.libmks.az/uploads/posts/2013-12/1386242572_1347542436_kitab-05541_azmu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72280" y="5692266"/>
              <a:ext cx="1373872" cy="103720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711763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3" name="Group 2"/>
          <p:cNvGrpSpPr/>
          <p:nvPr/>
        </p:nvGrpSpPr>
        <p:grpSpPr>
          <a:xfrm>
            <a:off x="539552" y="404664"/>
            <a:ext cx="8752722" cy="6109545"/>
            <a:chOff x="539552" y="404664"/>
            <a:chExt cx="8752722" cy="6109545"/>
          </a:xfrm>
        </p:grpSpPr>
        <p:grpSp>
          <p:nvGrpSpPr>
            <p:cNvPr id="31" name="Group 30"/>
            <p:cNvGrpSpPr/>
            <p:nvPr/>
          </p:nvGrpSpPr>
          <p:grpSpPr>
            <a:xfrm>
              <a:off x="539552" y="404664"/>
              <a:ext cx="7992888" cy="6109545"/>
              <a:chOff x="-2232756" y="714959"/>
              <a:chExt cx="7992888" cy="6109545"/>
            </a:xfrm>
          </p:grpSpPr>
          <p:pic>
            <p:nvPicPr>
              <p:cNvPr id="4" name="Picture 10" descr="http://t3.gstatic.com/images?q=tbn:ANd9GcTL_eqtlvX2UOONIzBLdi4abdkaJzuvoU9f91vgdBy_qV58apJz"/>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2756" y="714959"/>
                <a:ext cx="7992888" cy="6109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012616" y="859359"/>
                <a:ext cx="6048672" cy="7694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z-Latn-AZ"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QİYMƏTLƏNDİRMƏ</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21" name="Group 20"/>
              <p:cNvGrpSpPr/>
              <p:nvPr/>
            </p:nvGrpSpPr>
            <p:grpSpPr>
              <a:xfrm>
                <a:off x="-1116632" y="1628800"/>
                <a:ext cx="5904656" cy="4608512"/>
                <a:chOff x="-1116632" y="1628800"/>
                <a:chExt cx="5904656" cy="4608512"/>
              </a:xfrm>
            </p:grpSpPr>
            <p:sp>
              <p:nvSpPr>
                <p:cNvPr id="12" name="Rectangle 11"/>
                <p:cNvSpPr/>
                <p:nvPr/>
              </p:nvSpPr>
              <p:spPr>
                <a:xfrm>
                  <a:off x="-1116632" y="1628800"/>
                  <a:ext cx="5904656" cy="46085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Connector 13"/>
                <p:cNvCxnSpPr>
                  <a:stCxn id="12" idx="0"/>
                  <a:endCxn id="12" idx="2"/>
                </p:cNvCxnSpPr>
                <p:nvPr/>
              </p:nvCxnSpPr>
              <p:spPr>
                <a:xfrm>
                  <a:off x="1835696" y="1628800"/>
                  <a:ext cx="0" cy="46085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6632" y="2625547"/>
                  <a:ext cx="590465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48816" y="1652816"/>
                  <a:ext cx="2884512" cy="100811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11560" y="1673033"/>
                <a:ext cx="1296144" cy="523220"/>
              </a:xfrm>
              <a:prstGeom prst="rect">
                <a:avLst/>
              </a:prstGeom>
              <a:noFill/>
            </p:spPr>
            <p:txBody>
              <a:bodyPr wrap="square" rtlCol="0">
                <a:spAutoFit/>
              </a:bodyPr>
              <a:lstStyle/>
              <a:p>
                <a:r>
                  <a:rPr lang="az-Latn-AZ"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QRUP</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4" name="Straight Connector 23"/>
              <p:cNvCxnSpPr/>
              <p:nvPr/>
            </p:nvCxnSpPr>
            <p:spPr>
              <a:xfrm>
                <a:off x="3347864" y="1652816"/>
                <a:ext cx="0" cy="458449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00608" y="2132857"/>
                <a:ext cx="1656184" cy="528072"/>
              </a:xfrm>
              <a:prstGeom prst="rect">
                <a:avLst/>
              </a:prstGeom>
              <a:noFill/>
            </p:spPr>
            <p:txBody>
              <a:bodyPr wrap="square" rtlCol="0">
                <a:spAutoFit/>
              </a:bodyPr>
              <a:lstStyle/>
              <a:p>
                <a:r>
                  <a:rPr lang="az-Latn-AZ"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MEYAR</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TextBox 25"/>
              <p:cNvSpPr txBox="1"/>
              <p:nvPr/>
            </p:nvSpPr>
            <p:spPr>
              <a:xfrm>
                <a:off x="-1048816" y="2731183"/>
                <a:ext cx="2812504" cy="707886"/>
              </a:xfrm>
              <a:prstGeom prst="rect">
                <a:avLst/>
              </a:prstGeom>
              <a:noFill/>
            </p:spPr>
            <p:txBody>
              <a:bodyPr wrap="square" rtlCol="0">
                <a:spAutoFit/>
              </a:bodyPr>
              <a:lstStyle/>
              <a:p>
                <a:pPr algn="just"/>
                <a:r>
                  <a:rPr lang="az-Latn-AZ" sz="2000" b="1" dirty="0" smtClean="0">
                    <a:latin typeface="Times New Roman" pitchFamily="18" charset="0"/>
                    <a:cs typeface="Times New Roman" pitchFamily="18" charset="0"/>
                  </a:rPr>
                  <a:t>Sait və samit səsləri düzgün tələffüz etmə</a:t>
                </a:r>
                <a:endParaRPr lang="en-US" sz="2000" b="1" dirty="0">
                  <a:latin typeface="Times New Roman" pitchFamily="18" charset="0"/>
                  <a:cs typeface="Times New Roman" pitchFamily="18" charset="0"/>
                </a:endParaRPr>
              </a:p>
            </p:txBody>
          </p:sp>
          <p:sp>
            <p:nvSpPr>
              <p:cNvPr id="27" name="TextBox 26"/>
              <p:cNvSpPr txBox="1"/>
              <p:nvPr/>
            </p:nvSpPr>
            <p:spPr>
              <a:xfrm>
                <a:off x="-1044624" y="3523271"/>
                <a:ext cx="2812504" cy="707886"/>
              </a:xfrm>
              <a:prstGeom prst="rect">
                <a:avLst/>
              </a:prstGeom>
              <a:noFill/>
            </p:spPr>
            <p:txBody>
              <a:bodyPr wrap="square" rtlCol="0">
                <a:spAutoFit/>
              </a:bodyPr>
              <a:lstStyle/>
              <a:p>
                <a:pPr algn="just"/>
                <a:r>
                  <a:rPr lang="az-Latn-AZ" sz="2000" b="1" dirty="0" smtClean="0">
                    <a:latin typeface="Times New Roman" pitchFamily="18" charset="0"/>
                    <a:cs typeface="Times New Roman" pitchFamily="18" charset="0"/>
                  </a:rPr>
                  <a:t>Orfoepik  qaydalara əməl edərək oxuma </a:t>
                </a:r>
                <a:endParaRPr lang="en-US" sz="2000" b="1" dirty="0">
                  <a:latin typeface="Times New Roman" pitchFamily="18" charset="0"/>
                  <a:cs typeface="Times New Roman" pitchFamily="18" charset="0"/>
                </a:endParaRPr>
              </a:p>
            </p:txBody>
          </p:sp>
          <p:sp>
            <p:nvSpPr>
              <p:cNvPr id="28" name="TextBox 27"/>
              <p:cNvSpPr txBox="1"/>
              <p:nvPr/>
            </p:nvSpPr>
            <p:spPr>
              <a:xfrm>
                <a:off x="-1044624" y="4387367"/>
                <a:ext cx="2812504" cy="400110"/>
              </a:xfrm>
              <a:prstGeom prst="rect">
                <a:avLst/>
              </a:prstGeom>
              <a:noFill/>
            </p:spPr>
            <p:txBody>
              <a:bodyPr wrap="square" rtlCol="0">
                <a:spAutoFit/>
              </a:bodyPr>
              <a:lstStyle/>
              <a:p>
                <a:pPr algn="just"/>
                <a:r>
                  <a:rPr lang="az-Latn-AZ" sz="2000" b="1" dirty="0" smtClean="0">
                    <a:latin typeface="Times New Roman" pitchFamily="18" charset="0"/>
                    <a:cs typeface="Times New Roman" pitchFamily="18" charset="0"/>
                  </a:rPr>
                  <a:t>Sualları cavablandırma</a:t>
                </a:r>
                <a:endParaRPr lang="en-US" sz="2000" b="1" dirty="0">
                  <a:latin typeface="Times New Roman" pitchFamily="18" charset="0"/>
                  <a:cs typeface="Times New Roman" pitchFamily="18" charset="0"/>
                </a:endParaRPr>
              </a:p>
            </p:txBody>
          </p:sp>
          <p:sp>
            <p:nvSpPr>
              <p:cNvPr id="29" name="TextBox 28"/>
              <p:cNvSpPr txBox="1"/>
              <p:nvPr/>
            </p:nvSpPr>
            <p:spPr>
              <a:xfrm>
                <a:off x="-1030480" y="5139385"/>
                <a:ext cx="2812504" cy="400110"/>
              </a:xfrm>
              <a:prstGeom prst="rect">
                <a:avLst/>
              </a:prstGeom>
              <a:noFill/>
            </p:spPr>
            <p:txBody>
              <a:bodyPr wrap="square" rtlCol="0">
                <a:spAutoFit/>
              </a:bodyPr>
              <a:lstStyle/>
              <a:p>
                <a:pPr algn="just"/>
                <a:r>
                  <a:rPr lang="az-Latn-AZ" sz="2000" b="1" dirty="0" smtClean="0">
                    <a:latin typeface="Times New Roman" pitchFamily="18" charset="0"/>
                    <a:cs typeface="Times New Roman" pitchFamily="18" charset="0"/>
                  </a:rPr>
                  <a:t>Əməkdaşlıq</a:t>
                </a:r>
                <a:endParaRPr lang="en-US" sz="2000" b="1" dirty="0">
                  <a:latin typeface="Times New Roman" pitchFamily="18" charset="0"/>
                  <a:cs typeface="Times New Roman" pitchFamily="18" charset="0"/>
                </a:endParaRPr>
              </a:p>
            </p:txBody>
          </p:sp>
          <p:sp>
            <p:nvSpPr>
              <p:cNvPr id="30" name="TextBox 29"/>
              <p:cNvSpPr txBox="1"/>
              <p:nvPr/>
            </p:nvSpPr>
            <p:spPr>
              <a:xfrm>
                <a:off x="-976808" y="5715449"/>
                <a:ext cx="2812504" cy="400110"/>
              </a:xfrm>
              <a:prstGeom prst="rect">
                <a:avLst/>
              </a:prstGeom>
              <a:noFill/>
            </p:spPr>
            <p:txBody>
              <a:bodyPr wrap="square" rtlCol="0">
                <a:spAutoFit/>
              </a:bodyPr>
              <a:lstStyle/>
              <a:p>
                <a:pPr algn="just"/>
                <a:r>
                  <a:rPr lang="az-Latn-AZ" sz="2000" b="1" dirty="0" smtClean="0">
                    <a:latin typeface="Times New Roman" pitchFamily="18" charset="0"/>
                    <a:cs typeface="Times New Roman" pitchFamily="18" charset="0"/>
                  </a:rPr>
                  <a:t>Yekun</a:t>
                </a:r>
                <a:endParaRPr lang="en-US" sz="2000" b="1" dirty="0">
                  <a:latin typeface="Times New Roman" pitchFamily="18" charset="0"/>
                  <a:cs typeface="Times New Roman" pitchFamily="18" charset="0"/>
                </a:endParaRPr>
              </a:p>
            </p:txBody>
          </p:sp>
        </p:grpSp>
        <p:grpSp>
          <p:nvGrpSpPr>
            <p:cNvPr id="6" name="Group 5"/>
            <p:cNvGrpSpPr/>
            <p:nvPr/>
          </p:nvGrpSpPr>
          <p:grpSpPr>
            <a:xfrm>
              <a:off x="1619672" y="1318504"/>
              <a:ext cx="5976664" cy="3910696"/>
              <a:chOff x="1619672" y="1318504"/>
              <a:chExt cx="5976664" cy="3910696"/>
            </a:xfrm>
          </p:grpSpPr>
          <p:pic>
            <p:nvPicPr>
              <p:cNvPr id="32" name="Picture 2" descr="http://liubavyshka.ru/_ph/17/2/2855346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0" y="1415939"/>
                <a:ext cx="936104" cy="899313"/>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4" descr="http://us.cdn4.123rf.com/168nwm/iimages/iimages1204/iimages120401165/13131406-%D0%B8%D0%BB%D0%BB%D1%8E%D1%81%D1%82%D1%80%D0%B0%D1%86%D0%B8%D1%8F-%D0%BB%D1%83%D0%BD%D0%B0-%D0%BD%D0%B0-%D0%B1%D0%B5%D0%BB%D0%BE%D0%BC.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37410" y="1318504"/>
                <a:ext cx="901819" cy="99674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Straight Connector 22"/>
              <p:cNvCxnSpPr/>
              <p:nvPr/>
            </p:nvCxnSpPr>
            <p:spPr>
              <a:xfrm>
                <a:off x="1619672" y="3140968"/>
                <a:ext cx="590465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19672" y="3861048"/>
                <a:ext cx="590465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91680" y="4581128"/>
                <a:ext cx="590465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19672" y="5229200"/>
                <a:ext cx="590465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8075875" y="3499983"/>
              <a:ext cx="1134126" cy="1081145"/>
              <a:chOff x="6822896" y="5246194"/>
              <a:chExt cx="1440160" cy="1440160"/>
            </a:xfrm>
          </p:grpSpPr>
          <p:sp>
            <p:nvSpPr>
              <p:cNvPr id="38" name="Explosion 2 37"/>
              <p:cNvSpPr/>
              <p:nvPr/>
            </p:nvSpPr>
            <p:spPr>
              <a:xfrm>
                <a:off x="6822896" y="5246194"/>
                <a:ext cx="1440160" cy="1440160"/>
              </a:xfrm>
              <a:prstGeom prst="irregularSeal2">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9" name="Picture 8" descr="http://logotipka.ru/images/stories/skachat_img/znaki_bukvy_cifry/4_4.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28930" y="5552228"/>
                <a:ext cx="828092" cy="8280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0" name="Group 39"/>
            <p:cNvGrpSpPr/>
            <p:nvPr/>
          </p:nvGrpSpPr>
          <p:grpSpPr>
            <a:xfrm>
              <a:off x="8066154" y="4746778"/>
              <a:ext cx="1218329" cy="1200595"/>
              <a:chOff x="5364088" y="1412776"/>
              <a:chExt cx="1440160" cy="1440160"/>
            </a:xfrm>
          </p:grpSpPr>
          <p:sp>
            <p:nvSpPr>
              <p:cNvPr id="41" name="Explosion 2 40"/>
              <p:cNvSpPr/>
              <p:nvPr/>
            </p:nvSpPr>
            <p:spPr>
              <a:xfrm>
                <a:off x="5364088" y="1412776"/>
                <a:ext cx="1440160" cy="1440160"/>
              </a:xfrm>
              <a:prstGeom prst="irregularSeal2">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2" name="Picture 6" descr="http://logotipka.ru/images/stories/skachat_img/znaki_bukvy_cifry/5_5.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50416" y="1801177"/>
                <a:ext cx="766504" cy="76650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3" name="Group 42"/>
            <p:cNvGrpSpPr/>
            <p:nvPr/>
          </p:nvGrpSpPr>
          <p:grpSpPr>
            <a:xfrm>
              <a:off x="7993601" y="2315252"/>
              <a:ext cx="1298673" cy="1222486"/>
              <a:chOff x="7269008" y="1127521"/>
              <a:chExt cx="1440160" cy="1440160"/>
            </a:xfrm>
          </p:grpSpPr>
          <p:sp>
            <p:nvSpPr>
              <p:cNvPr id="44" name="Explosion 2 43"/>
              <p:cNvSpPr/>
              <p:nvPr/>
            </p:nvSpPr>
            <p:spPr>
              <a:xfrm>
                <a:off x="7269008" y="1127521"/>
                <a:ext cx="1440160" cy="1440160"/>
              </a:xfrm>
              <a:prstGeom prst="irregularSeal2">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5" name="Picture 10" descr="http://logotipka.ru/images/stories/skachat_img/znaki_bukvy_cifry/3_5.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635944" y="1532855"/>
                <a:ext cx="672009" cy="67200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6" name="Group 45"/>
            <p:cNvGrpSpPr/>
            <p:nvPr/>
          </p:nvGrpSpPr>
          <p:grpSpPr>
            <a:xfrm>
              <a:off x="8093075" y="1105871"/>
              <a:ext cx="1199199" cy="1209380"/>
              <a:chOff x="7421408" y="2780928"/>
              <a:chExt cx="1440160" cy="1440160"/>
            </a:xfrm>
          </p:grpSpPr>
          <p:sp>
            <p:nvSpPr>
              <p:cNvPr id="47" name="Explosion 2 46"/>
              <p:cNvSpPr/>
              <p:nvPr/>
            </p:nvSpPr>
            <p:spPr>
              <a:xfrm>
                <a:off x="7421408" y="2780928"/>
                <a:ext cx="1440160" cy="1440160"/>
              </a:xfrm>
              <a:prstGeom prst="irregularSeal2">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8" name="Picture 12" descr="http://wmdohod.ru/images/2_3.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49183" y="3092307"/>
                <a:ext cx="817401" cy="817401"/>
              </a:xfrm>
              <a:prstGeom prst="rect">
                <a:avLst/>
              </a:prstGeom>
              <a:noFill/>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30348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7504" y="116632"/>
            <a:ext cx="9027260" cy="4824536"/>
            <a:chOff x="107504" y="116632"/>
            <a:chExt cx="9027260" cy="4824536"/>
          </a:xfrm>
        </p:grpSpPr>
        <p:pic>
          <p:nvPicPr>
            <p:cNvPr id="4" name="Picture 4"/>
            <p:cNvPicPr>
              <a:picLocks noChangeAspect="1" noChangeArrowheads="1"/>
            </p:cNvPicPr>
            <p:nvPr/>
          </p:nvPicPr>
          <p:blipFill>
            <a:blip r:embed="rId3"/>
            <a:srcRect/>
            <a:stretch>
              <a:fillRect/>
            </a:stretch>
          </p:blipFill>
          <p:spPr bwMode="auto">
            <a:xfrm>
              <a:off x="6610639" y="548680"/>
              <a:ext cx="2524125" cy="2228850"/>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107504" y="116632"/>
              <a:ext cx="6624736" cy="4824536"/>
            </a:xfrm>
            <a:prstGeom prst="rect">
              <a:avLst/>
            </a:prstGeom>
            <a:noFill/>
            <a:ln w="9525">
              <a:noFill/>
              <a:miter lim="800000"/>
              <a:headEnd/>
              <a:tailEnd/>
            </a:ln>
            <a:effectLst/>
          </p:spPr>
        </p:pic>
        <p:sp>
          <p:nvSpPr>
            <p:cNvPr id="5" name="TextBox 4"/>
            <p:cNvSpPr txBox="1"/>
            <p:nvPr/>
          </p:nvSpPr>
          <p:spPr>
            <a:xfrm>
              <a:off x="899592" y="525583"/>
              <a:ext cx="4248472" cy="1200329"/>
            </a:xfrm>
            <a:prstGeom prst="rect">
              <a:avLst/>
            </a:prstGeom>
            <a:noFill/>
          </p:spPr>
          <p:txBody>
            <a:bodyPr wrap="square" rtlCol="0">
              <a:spAutoFit/>
            </a:bodyPr>
            <a:lstStyle/>
            <a:p>
              <a:pPr algn="ctr"/>
              <a:r>
                <a:rPr lang="az-Latn-AZ" sz="4400" b="1" i="1" dirty="0" smtClean="0">
                  <a:solidFill>
                    <a:schemeClr val="bg1"/>
                  </a:solidFill>
                  <a:latin typeface="Times New Roman" pitchFamily="18" charset="0"/>
                  <a:cs typeface="Times New Roman" pitchFamily="18" charset="0"/>
                </a:rPr>
                <a:t>Ev tapşırığı</a:t>
              </a:r>
            </a:p>
            <a:p>
              <a:r>
                <a:rPr lang="az-Latn-AZ" sz="2800" b="1" i="1" dirty="0" smtClean="0">
                  <a:solidFill>
                    <a:schemeClr val="bg1"/>
                  </a:solidFill>
                  <a:latin typeface="Times New Roman" pitchFamily="18" charset="0"/>
                  <a:cs typeface="Times New Roman" pitchFamily="18" charset="0"/>
                </a:rPr>
                <a:t> </a:t>
              </a:r>
              <a:endParaRPr lang="en-US" sz="2800" b="1" i="1" dirty="0">
                <a:solidFill>
                  <a:schemeClr val="bg1"/>
                </a:solidFill>
                <a:latin typeface="Times New Roman" pitchFamily="18" charset="0"/>
                <a:cs typeface="Times New Roman" pitchFamily="18" charset="0"/>
              </a:endParaRPr>
            </a:p>
          </p:txBody>
        </p:sp>
        <p:sp>
          <p:nvSpPr>
            <p:cNvPr id="7" name="TextBox 6"/>
            <p:cNvSpPr txBox="1"/>
            <p:nvPr/>
          </p:nvSpPr>
          <p:spPr>
            <a:xfrm>
              <a:off x="395536" y="1484784"/>
              <a:ext cx="5976664" cy="2862322"/>
            </a:xfrm>
            <a:prstGeom prst="rect">
              <a:avLst/>
            </a:prstGeom>
            <a:noFill/>
          </p:spPr>
          <p:txBody>
            <a:bodyPr wrap="square" rtlCol="0">
              <a:spAutoFit/>
            </a:bodyPr>
            <a:lstStyle/>
            <a:p>
              <a:pPr algn="just"/>
              <a:r>
                <a:rPr lang="az-Latn-AZ" sz="3600" b="1" i="1" dirty="0" smtClean="0">
                  <a:solidFill>
                    <a:schemeClr val="bg1"/>
                  </a:solidFill>
                  <a:latin typeface="Times New Roman" pitchFamily="18" charset="0"/>
                  <a:cs typeface="Times New Roman" pitchFamily="18" charset="0"/>
                </a:rPr>
                <a:t>Qoşa saitli sözlərdən mətn tərtib etmək. Həmin mətndəki samitləri müxtəlif rənglərlə göstərmək.</a:t>
              </a:r>
            </a:p>
            <a:p>
              <a:r>
                <a:rPr lang="az-Latn-AZ" sz="3600" b="1" i="1" dirty="0" smtClean="0">
                  <a:solidFill>
                    <a:schemeClr val="bg1"/>
                  </a:solidFill>
                  <a:latin typeface="Times New Roman" pitchFamily="18" charset="0"/>
                  <a:cs typeface="Times New Roman" pitchFamily="18" charset="0"/>
                </a:rPr>
                <a:t> </a:t>
              </a:r>
              <a:endParaRPr lang="en-US" sz="3600" b="1" i="1"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xmlns="" val="32507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52388" y="57150"/>
            <a:ext cx="9039225" cy="6743700"/>
            <a:chOff x="52388" y="57150"/>
            <a:chExt cx="9039225" cy="6743700"/>
          </a:xfrm>
        </p:grpSpPr>
        <p:pic>
          <p:nvPicPr>
            <p:cNvPr id="11266"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8004175" y="1273175"/>
              <a:ext cx="1085850"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52388" y="1414463"/>
              <a:ext cx="1049337"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5910263" y="57150"/>
              <a:ext cx="1049337"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8042275" y="3271838"/>
              <a:ext cx="1049338"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8042275" y="5200650"/>
              <a:ext cx="10493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1"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5981700" y="5821363"/>
              <a:ext cx="1049338"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3767138" y="5821363"/>
              <a:ext cx="1049337"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3"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3767138" y="57150"/>
              <a:ext cx="1049337"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4"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1766888" y="57150"/>
              <a:ext cx="1049337"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5"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1552575" y="5821363"/>
              <a:ext cx="1049338"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6"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52388" y="5129213"/>
              <a:ext cx="1049337"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7" name="Picture 7" descr="D:\анимашки\анимашки\раст. цветы\428d0c606ac4.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92074">
              <a:off x="52388" y="3343275"/>
              <a:ext cx="1049337"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Прямоугольник 18"/>
            <p:cNvSpPr/>
            <p:nvPr/>
          </p:nvSpPr>
          <p:spPr>
            <a:xfrm>
              <a:off x="857224" y="2000240"/>
              <a:ext cx="7500990" cy="212365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az-Latn-A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a:p>
              <a:pPr algn="ctr">
                <a:defRPr/>
              </a:pPr>
              <a:r>
                <a:rPr lang="az-Latn-AZ"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DİQQƏTİNİZƏ GÖRƏ TƏŞƏKKÜR </a:t>
              </a:r>
              <a:r>
                <a:rPr lang="az-Latn-AZ"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EDİRƏM</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grpSp>
    </p:spTree>
    <p:extLst>
      <p:ext uri="{BB962C8B-B14F-4D97-AF65-F5344CB8AC3E}">
        <p14:creationId xmlns:p14="http://schemas.microsoft.com/office/powerpoint/2010/main" xmlns="" val="879689930"/>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27384"/>
            <a:ext cx="9144000" cy="6858000"/>
            <a:chOff x="0" y="107722"/>
            <a:chExt cx="9144000" cy="6858000"/>
          </a:xfrm>
        </p:grpSpPr>
        <p:pic>
          <p:nvPicPr>
            <p:cNvPr id="2051" name="Picture 3" descr="H:\Documents and Settings\Aida\Рабочий стол\Рисунок1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7722"/>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187624" y="1124744"/>
              <a:ext cx="267336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STANDART</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pSp>
          <p:nvGrpSpPr>
            <p:cNvPr id="2" name="Group 1"/>
            <p:cNvGrpSpPr/>
            <p:nvPr/>
          </p:nvGrpSpPr>
          <p:grpSpPr>
            <a:xfrm>
              <a:off x="913511" y="2090172"/>
              <a:ext cx="7870127" cy="3218428"/>
              <a:chOff x="913511" y="2090172"/>
              <a:chExt cx="7870127" cy="3218428"/>
            </a:xfrm>
          </p:grpSpPr>
          <p:sp>
            <p:nvSpPr>
              <p:cNvPr id="2056" name="Rectangle 8"/>
              <p:cNvSpPr>
                <a:spLocks noChangeArrowheads="1"/>
              </p:cNvSpPr>
              <p:nvPr/>
            </p:nvSpPr>
            <p:spPr bwMode="auto">
              <a:xfrm>
                <a:off x="4211638" y="4941888"/>
                <a:ext cx="4572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i="1"/>
              </a:p>
            </p:txBody>
          </p:sp>
          <p:sp>
            <p:nvSpPr>
              <p:cNvPr id="6" name="Rectangle 5"/>
              <p:cNvSpPr/>
              <p:nvPr/>
            </p:nvSpPr>
            <p:spPr>
              <a:xfrm>
                <a:off x="913511" y="2090172"/>
                <a:ext cx="7271542" cy="289310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az-Latn-AZ" sz="2600" b="1" cap="none" spc="0" dirty="0" smtClean="0">
                    <a:ln w="11430"/>
                    <a:solidFill>
                      <a:srgbClr val="254061"/>
                    </a:solidFill>
                    <a:effectLst>
                      <a:outerShdw blurRad="50800" dist="39000" dir="5460000" algn="tl">
                        <a:srgbClr val="000000">
                          <a:alpha val="38000"/>
                        </a:srgbClr>
                      </a:outerShdw>
                    </a:effectLst>
                    <a:latin typeface="Times New Roman" pitchFamily="18" charset="0"/>
                    <a:cs typeface="Times New Roman" pitchFamily="18" charset="0"/>
                  </a:rPr>
                  <a:t>2.1.1. Nitq prosesində sait və samitləri düzgün </a:t>
                </a:r>
              </a:p>
              <a:p>
                <a:pPr algn="just"/>
                <a:r>
                  <a:rPr lang="az-Latn-AZ" sz="2600" b="1" cap="none" spc="0" dirty="0" smtClean="0">
                    <a:ln w="11430"/>
                    <a:solidFill>
                      <a:srgbClr val="254061"/>
                    </a:solidFill>
                    <a:effectLst>
                      <a:outerShdw blurRad="50800" dist="39000" dir="5460000" algn="tl">
                        <a:srgbClr val="000000">
                          <a:alpha val="38000"/>
                        </a:srgbClr>
                      </a:outerShdw>
                    </a:effectLst>
                    <a:latin typeface="Times New Roman" pitchFamily="18" charset="0"/>
                    <a:cs typeface="Times New Roman" pitchFamily="18" charset="0"/>
                  </a:rPr>
                  <a:t>tələffüz edir </a:t>
                </a:r>
              </a:p>
              <a:p>
                <a:pPr algn="just"/>
                <a:endParaRPr lang="az-Latn-AZ" sz="2600" b="1" dirty="0">
                  <a:ln w="11430"/>
                  <a:solidFill>
                    <a:srgbClr val="254061"/>
                  </a:solidFill>
                  <a:effectLst>
                    <a:outerShdw blurRad="50800" dist="39000" dir="5460000" algn="tl">
                      <a:srgbClr val="000000">
                        <a:alpha val="38000"/>
                      </a:srgbClr>
                    </a:outerShdw>
                  </a:effectLst>
                  <a:latin typeface="Times New Roman" pitchFamily="18" charset="0"/>
                  <a:cs typeface="Times New Roman" pitchFamily="18" charset="0"/>
                </a:endParaRPr>
              </a:p>
              <a:p>
                <a:pPr algn="just"/>
                <a:r>
                  <a:rPr lang="az-Latn-AZ" sz="2600" b="1" cap="none" spc="0" dirty="0" smtClean="0">
                    <a:ln w="11430"/>
                    <a:solidFill>
                      <a:srgbClr val="254061"/>
                    </a:solidFill>
                    <a:effectLst>
                      <a:outerShdw blurRad="50800" dist="39000" dir="5460000" algn="tl">
                        <a:srgbClr val="000000">
                          <a:alpha val="38000"/>
                        </a:srgbClr>
                      </a:outerShdw>
                    </a:effectLst>
                    <a:latin typeface="Times New Roman" pitchFamily="18" charset="0"/>
                    <a:cs typeface="Times New Roman" pitchFamily="18" charset="0"/>
                  </a:rPr>
                  <a:t>3.1.2. Mətndəki sözləri orfoepik qaydalara uyğun </a:t>
                </a:r>
              </a:p>
              <a:p>
                <a:pPr algn="just"/>
                <a:r>
                  <a:rPr lang="az-Latn-AZ" sz="2600" b="1" cap="none" spc="0" dirty="0" smtClean="0">
                    <a:ln w="11430"/>
                    <a:solidFill>
                      <a:srgbClr val="254061"/>
                    </a:solidFill>
                    <a:effectLst>
                      <a:outerShdw blurRad="50800" dist="39000" dir="5460000" algn="tl">
                        <a:srgbClr val="000000">
                          <a:alpha val="38000"/>
                        </a:srgbClr>
                      </a:outerShdw>
                    </a:effectLst>
                    <a:latin typeface="Times New Roman" pitchFamily="18" charset="0"/>
                    <a:cs typeface="Times New Roman" pitchFamily="18" charset="0"/>
                  </a:rPr>
                  <a:t>oxuyur</a:t>
                </a:r>
              </a:p>
              <a:p>
                <a:pPr algn="just"/>
                <a:endParaRPr lang="az-Latn-AZ" sz="2600" b="1" dirty="0">
                  <a:ln w="11430"/>
                  <a:solidFill>
                    <a:srgbClr val="254061"/>
                  </a:solidFill>
                  <a:effectLst>
                    <a:outerShdw blurRad="50800" dist="39000" dir="5460000" algn="tl">
                      <a:srgbClr val="000000">
                        <a:alpha val="38000"/>
                      </a:srgbClr>
                    </a:outerShdw>
                  </a:effectLst>
                  <a:latin typeface="Times New Roman" pitchFamily="18" charset="0"/>
                  <a:cs typeface="Times New Roman" pitchFamily="18" charset="0"/>
                </a:endParaRPr>
              </a:p>
              <a:p>
                <a:pPr algn="just"/>
                <a:r>
                  <a:rPr lang="az-Latn-AZ" sz="2600" b="1" cap="none" spc="0" dirty="0" smtClean="0">
                    <a:ln w="11430"/>
                    <a:solidFill>
                      <a:srgbClr val="254061"/>
                    </a:solidFill>
                    <a:effectLst>
                      <a:outerShdw blurRad="50800" dist="39000" dir="5460000" algn="tl">
                        <a:srgbClr val="000000">
                          <a:alpha val="38000"/>
                        </a:srgbClr>
                      </a:outerShdw>
                    </a:effectLst>
                    <a:latin typeface="Times New Roman" pitchFamily="18" charset="0"/>
                    <a:cs typeface="Times New Roman" pitchFamily="18" charset="0"/>
                  </a:rPr>
                  <a:t>1.1.1. Suallara cavab verir</a:t>
                </a:r>
                <a:endParaRPr lang="en-US" sz="2600" b="1" cap="none" spc="0" dirty="0">
                  <a:ln w="11430"/>
                  <a:solidFill>
                    <a:srgbClr val="254061"/>
                  </a:solidFill>
                  <a:effectLst>
                    <a:outerShdw blurRad="50800" dist="39000" dir="5460000" algn="tl">
                      <a:srgbClr val="000000">
                        <a:alpha val="38000"/>
                      </a:srgbClr>
                    </a:outerShdw>
                  </a:effectLst>
                  <a:latin typeface="Times New Roman" pitchFamily="18" charset="0"/>
                  <a:cs typeface="Times New Roman" pitchFamily="18" charset="0"/>
                </a:endParaRPr>
              </a:p>
            </p:txBody>
          </p:sp>
        </p:grpSp>
        <p:pic>
          <p:nvPicPr>
            <p:cNvPr id="8" name="Picture 7"/>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1052736"/>
              <a:ext cx="2808287"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10051526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6" name="Rectangle 5"/>
          <p:cNvSpPr/>
          <p:nvPr/>
        </p:nvSpPr>
        <p:spPr>
          <a:xfrm>
            <a:off x="2195736" y="764704"/>
            <a:ext cx="3857146" cy="1200329"/>
          </a:xfrm>
          <a:prstGeom prst="rect">
            <a:avLst/>
          </a:prstGeom>
          <a:noFill/>
        </p:spPr>
        <p:txBody>
          <a:bodyPr wrap="none" lIns="91440" tIns="45720" rIns="91440" bIns="45720">
            <a:spAutoFit/>
            <a:scene3d>
              <a:camera prst="isometricOffAxis2Left"/>
              <a:lightRig rig="glow" dir="tl">
                <a:rot lat="0" lon="0" rev="5400000"/>
              </a:lightRig>
            </a:scene3d>
            <a:sp3d contourW="12700">
              <a:bevelT w="25400" h="25400"/>
              <a:contourClr>
                <a:schemeClr val="accent6">
                  <a:shade val="73000"/>
                </a:schemeClr>
              </a:contourClr>
            </a:sp3d>
          </a:bodyPr>
          <a:lstStyle/>
          <a:p>
            <a:pPr algn="ctr"/>
            <a:r>
              <a:rPr lang="az-Latn-AZ" sz="7200" b="1" cap="none" spc="0" dirty="0" smtClean="0">
                <a:ln w="11430"/>
                <a:solidFill>
                  <a:srgbClr val="C00000"/>
                </a:solidFill>
                <a:effectLst>
                  <a:outerShdw blurRad="80000" dist="40000" dir="5040000" algn="tl">
                    <a:srgbClr val="000000">
                      <a:alpha val="30000"/>
                    </a:srgbClr>
                  </a:outerShdw>
                </a:effectLst>
              </a:rPr>
              <a:t>MƏQSƏD</a:t>
            </a:r>
            <a:endParaRPr lang="en-US" sz="7200" b="1" cap="none" spc="0" dirty="0">
              <a:ln w="11430"/>
              <a:solidFill>
                <a:srgbClr val="C00000"/>
              </a:solidFill>
              <a:effectLst>
                <a:outerShdw blurRad="80000" dist="40000" dir="5040000" algn="tl">
                  <a:srgbClr val="000000">
                    <a:alpha val="30000"/>
                  </a:srgbClr>
                </a:outerShdw>
              </a:effectLst>
            </a:endParaRPr>
          </a:p>
        </p:txBody>
      </p:sp>
      <p:pic>
        <p:nvPicPr>
          <p:cNvPr id="10" name="Picture 2"/>
          <p:cNvPicPr>
            <a:picLocks noChangeAspect="1" noChangeArrowheads="1"/>
          </p:cNvPicPr>
          <p:nvPr/>
        </p:nvPicPr>
        <p:blipFill rotWithShape="1">
          <a:blip r:embed="rId2"/>
          <a:srcRect r="84539" b="83603"/>
          <a:stretch/>
        </p:blipFill>
        <p:spPr bwMode="auto">
          <a:xfrm>
            <a:off x="6660232" y="111629"/>
            <a:ext cx="2373138" cy="1887724"/>
          </a:xfrm>
          <a:prstGeom prst="rect">
            <a:avLst/>
          </a:prstGeom>
          <a:noFill/>
          <a:ln w="9525">
            <a:noFill/>
            <a:miter lim="800000"/>
            <a:headEnd/>
            <a:tailEnd/>
          </a:ln>
          <a:effectLst/>
        </p:spPr>
      </p:pic>
      <p:sp>
        <p:nvSpPr>
          <p:cNvPr id="11" name="Rectangle 10"/>
          <p:cNvSpPr/>
          <p:nvPr/>
        </p:nvSpPr>
        <p:spPr>
          <a:xfrm>
            <a:off x="467545" y="2511235"/>
            <a:ext cx="7704856" cy="3170099"/>
          </a:xfrm>
          <a:prstGeom prst="rect">
            <a:avLst/>
          </a:prstGeom>
        </p:spPr>
        <p:txBody>
          <a:bodyPr wrap="square">
            <a:spAutoFit/>
          </a:bodyPr>
          <a:lstStyle/>
          <a:p>
            <a:pPr marL="514350" indent="-514350" algn="just">
              <a:buAutoNum type="arabicPeriod"/>
            </a:pPr>
            <a:r>
              <a:rPr lang="az-Latn-AZ" sz="32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Sait </a:t>
            </a:r>
            <a:r>
              <a:rPr lang="az-Latn-AZ" sz="32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və samit səsləri düzgün tələffüz edir </a:t>
            </a:r>
            <a:endParaRPr lang="en-US" sz="32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az-Latn-AZ" sz="20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just"/>
            <a:r>
              <a:rPr lang="az-Latn-AZ" sz="32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2.  Verilmiş </a:t>
            </a:r>
            <a:r>
              <a:rPr lang="az-Latn-AZ" sz="32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mətndə sözləri orfoepik </a:t>
            </a:r>
            <a:r>
              <a:rPr lang="az-Latn-AZ" sz="32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p>
          <a:p>
            <a:pPr algn="just"/>
            <a:r>
              <a:rPr lang="az-Latn-AZ" sz="32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qaydalara  </a:t>
            </a:r>
            <a:r>
              <a:rPr lang="az-Latn-AZ" sz="32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əməl edərək oxuyur</a:t>
            </a:r>
          </a:p>
          <a:p>
            <a:pPr algn="just"/>
            <a:endParaRPr lang="az-Latn-AZ" sz="20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just"/>
            <a:r>
              <a:rPr lang="az-Latn-AZ" sz="32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3. Sait və samit səslərlə bağlı verilən </a:t>
            </a:r>
          </a:p>
          <a:p>
            <a:pPr algn="just"/>
            <a:r>
              <a:rPr lang="az-Latn-AZ" sz="32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sualları cavablandırır</a:t>
            </a:r>
          </a:p>
        </p:txBody>
      </p:sp>
    </p:spTree>
    <p:extLst>
      <p:ext uri="{BB962C8B-B14F-4D97-AF65-F5344CB8AC3E}">
        <p14:creationId xmlns:p14="http://schemas.microsoft.com/office/powerpoint/2010/main" xmlns="" val="329943394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740454">
            <a:off x="6327693" y="426971"/>
            <a:ext cx="2279650" cy="200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6"/>
          <p:cNvGrpSpPr/>
          <p:nvPr/>
        </p:nvGrpSpPr>
        <p:grpSpPr>
          <a:xfrm>
            <a:off x="273513" y="213556"/>
            <a:ext cx="8996470" cy="5879740"/>
            <a:chOff x="273513" y="213556"/>
            <a:chExt cx="8996470" cy="587974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77906" y="213556"/>
              <a:ext cx="1292077" cy="124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
            <p:cNvGrpSpPr/>
            <p:nvPr/>
          </p:nvGrpSpPr>
          <p:grpSpPr>
            <a:xfrm>
              <a:off x="273513" y="2708921"/>
              <a:ext cx="8906999" cy="3384375"/>
              <a:chOff x="273513" y="2708921"/>
              <a:chExt cx="8906999" cy="3384375"/>
            </a:xfrm>
          </p:grpSpPr>
          <p:grpSp>
            <p:nvGrpSpPr>
              <p:cNvPr id="4" name="Group 3"/>
              <p:cNvGrpSpPr/>
              <p:nvPr/>
            </p:nvGrpSpPr>
            <p:grpSpPr>
              <a:xfrm>
                <a:off x="273513" y="2721220"/>
                <a:ext cx="3297699" cy="3372076"/>
                <a:chOff x="273513" y="2361180"/>
                <a:chExt cx="3297699" cy="3372076"/>
              </a:xfrm>
            </p:grpSpPr>
            <p:pic>
              <p:nvPicPr>
                <p:cNvPr id="4098" name="Picture 2" descr="http://tta.21202s19.edusite.ru/images/p12_img_008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3513" y="3304355"/>
                  <a:ext cx="3238534" cy="2428901"/>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273513" y="2361180"/>
                  <a:ext cx="3297699" cy="923330"/>
                </a:xfrm>
                <a:prstGeom prst="rect">
                  <a:avLst/>
                </a:prstGeom>
                <a:noFill/>
              </p:spPr>
              <p:txBody>
                <a:bodyPr wrap="none" lIns="91440" tIns="45720" rIns="91440" bIns="45720">
                  <a:spAutoFit/>
                  <a:scene3d>
                    <a:camera prst="isometricOffAxis1Right"/>
                    <a:lightRig rig="soft" dir="tl">
                      <a:rot lat="0" lon="0" rev="0"/>
                    </a:lightRig>
                  </a:scene3d>
                  <a:sp3d contourW="25400" prstMaterial="matte">
                    <a:bevelT w="25400" h="55880" prst="artDeco"/>
                    <a:contourClr>
                      <a:schemeClr val="accent2">
                        <a:tint val="20000"/>
                      </a:schemeClr>
                    </a:contourClr>
                  </a:sp3d>
                </a:bodyPr>
                <a:lstStyle/>
                <a:p>
                  <a:pPr algn="ctr"/>
                  <a:r>
                    <a:rPr lang="az-Latn-A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KOLLEKTİV</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5" name="Group 4"/>
              <p:cNvGrpSpPr/>
              <p:nvPr/>
            </p:nvGrpSpPr>
            <p:grpSpPr>
              <a:xfrm>
                <a:off x="5437179" y="2708921"/>
                <a:ext cx="3743333" cy="3384375"/>
                <a:chOff x="5437179" y="2348880"/>
                <a:chExt cx="3743333" cy="3384375"/>
              </a:xfrm>
            </p:grpSpPr>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13777" t="7467" r="4209" b="36322"/>
                <a:stretch/>
              </p:blipFill>
              <p:spPr bwMode="auto">
                <a:xfrm>
                  <a:off x="5642237" y="3304354"/>
                  <a:ext cx="3250243" cy="2428901"/>
                </a:xfrm>
                <a:prstGeom prst="rect">
                  <a:avLst/>
                </a:prstGeom>
                <a:solidFill>
                  <a:srgbClr val="FFFFFF">
                    <a:shade val="85000"/>
                  </a:srgbClr>
                </a:solidFill>
                <a:ln w="76200">
                  <a:solidFill>
                    <a:schemeClr val="accent6">
                      <a:lumMod val="60000"/>
                      <a:lumOff val="4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Rectangle 10"/>
                <p:cNvSpPr/>
                <p:nvPr/>
              </p:nvSpPr>
              <p:spPr>
                <a:xfrm>
                  <a:off x="5437179" y="2348880"/>
                  <a:ext cx="3743333" cy="923330"/>
                </a:xfrm>
                <a:prstGeom prst="rect">
                  <a:avLst/>
                </a:prstGeom>
                <a:noFill/>
              </p:spPr>
              <p:txBody>
                <a:bodyPr wrap="none" lIns="91440" tIns="45720" rIns="91440" bIns="45720">
                  <a:spAutoFit/>
                  <a:scene3d>
                    <a:camera prst="isometricOffAxis1Right"/>
                    <a:lightRig rig="soft" dir="tl">
                      <a:rot lat="0" lon="0" rev="0"/>
                    </a:lightRig>
                  </a:scene3d>
                  <a:sp3d contourW="25400" prstMaterial="matte">
                    <a:bevelT w="25400" h="55880" prst="artDeco"/>
                    <a:contourClr>
                      <a:schemeClr val="accent2">
                        <a:tint val="20000"/>
                      </a:schemeClr>
                    </a:contourClr>
                  </a:sp3d>
                </a:bodyPr>
                <a:lstStyle/>
                <a:p>
                  <a:pPr algn="ctr"/>
                  <a:r>
                    <a:rPr lang="az-Latn-A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QRUPLARLA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sp>
          <p:nvSpPr>
            <p:cNvPr id="6" name="Rectangle 5"/>
            <p:cNvSpPr/>
            <p:nvPr/>
          </p:nvSpPr>
          <p:spPr>
            <a:xfrm>
              <a:off x="431775" y="262739"/>
              <a:ext cx="516199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DƏRSİN FORMASI</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xmlns="" val="42119241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Анимации\Карандашик.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120731" y="4581128"/>
            <a:ext cx="1928813"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G:\Анимации\141.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3728" y="2470919"/>
            <a:ext cx="2160588"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G:\Анимации\141.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4716016" y="2523001"/>
            <a:ext cx="2114619" cy="2395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6" descr="http://t1.gstatic.com/images?q=tbn:ANd9GcQ-QoMIC4aCDNUfjDMzLLsb4lXmgNu8FkewWVP0vLOFEuqELXQ-E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4779540"/>
            <a:ext cx="2276475" cy="20097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235613" y="216867"/>
            <a:ext cx="8908387" cy="1914248"/>
            <a:chOff x="235613" y="216867"/>
            <a:chExt cx="8908387" cy="1914248"/>
          </a:xfrm>
        </p:grpSpPr>
        <p:pic>
          <p:nvPicPr>
            <p:cNvPr id="5" name="Picture 14" descr="http://t1.gstatic.com/images?q=tbn:ANd9GcQgd9vfSkiuR6Hmphco70-9lkpgdYmWAS1QDsOwmMR0u7JC6dyfH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94330" y="216867"/>
              <a:ext cx="3149670" cy="173553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235613" y="389800"/>
              <a:ext cx="5276864" cy="1741315"/>
              <a:chOff x="235613" y="389800"/>
              <a:chExt cx="5276864" cy="1741315"/>
            </a:xfrm>
          </p:grpSpPr>
          <p:sp>
            <p:nvSpPr>
              <p:cNvPr id="7" name="Rectangle 6"/>
              <p:cNvSpPr/>
              <p:nvPr/>
            </p:nvSpPr>
            <p:spPr>
              <a:xfrm>
                <a:off x="338560" y="389800"/>
                <a:ext cx="517391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z-Latn-AZ"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Dərsİn </a:t>
                </a:r>
                <a:r>
                  <a:rPr lang="az-Latn-AZ"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ÜSULu:</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TextBox 7"/>
              <p:cNvSpPr txBox="1"/>
              <p:nvPr/>
            </p:nvSpPr>
            <p:spPr>
              <a:xfrm>
                <a:off x="235613" y="1484784"/>
                <a:ext cx="5268792" cy="646331"/>
              </a:xfrm>
              <a:prstGeom prst="rect">
                <a:avLst/>
              </a:prstGeom>
              <a:noFill/>
            </p:spPr>
            <p:txBody>
              <a:bodyPr wrap="square" rtlCol="0">
                <a:spAutoFit/>
              </a:bodyPr>
              <a:lstStyle/>
              <a:p>
                <a:r>
                  <a:rPr lang="az-Latn-AZ" sz="3600" b="1" i="1" dirty="0" smtClean="0">
                    <a:effectLst>
                      <a:outerShdw blurRad="38100" dist="38100" dir="2700000" algn="tl">
                        <a:srgbClr val="000000">
                          <a:alpha val="43137"/>
                        </a:srgbClr>
                      </a:outerShdw>
                    </a:effectLst>
                    <a:latin typeface="Times New Roman" pitchFamily="18" charset="0"/>
                    <a:cs typeface="Times New Roman" pitchFamily="18" charset="0"/>
                  </a:rPr>
                  <a:t>Beyin həmləsi, müzakirə</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spTree>
    <p:extLst>
      <p:ext uri="{BB962C8B-B14F-4D97-AF65-F5344CB8AC3E}">
        <p14:creationId xmlns:p14="http://schemas.microsoft.com/office/powerpoint/2010/main" xmlns="" val="89686749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weave">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grpSp>
        <p:nvGrpSpPr>
          <p:cNvPr id="5" name="Group 4"/>
          <p:cNvGrpSpPr/>
          <p:nvPr/>
        </p:nvGrpSpPr>
        <p:grpSpPr>
          <a:xfrm>
            <a:off x="8032" y="225976"/>
            <a:ext cx="9053820" cy="6609975"/>
            <a:chOff x="8032" y="225976"/>
            <a:chExt cx="9053820" cy="6609975"/>
          </a:xfrm>
        </p:grpSpPr>
        <p:grpSp>
          <p:nvGrpSpPr>
            <p:cNvPr id="8" name="Group 7"/>
            <p:cNvGrpSpPr/>
            <p:nvPr/>
          </p:nvGrpSpPr>
          <p:grpSpPr>
            <a:xfrm>
              <a:off x="8032" y="225976"/>
              <a:ext cx="6552728" cy="4176464"/>
              <a:chOff x="-468560" y="2204864"/>
              <a:chExt cx="6552728" cy="4176464"/>
            </a:xfrm>
          </p:grpSpPr>
          <p:sp>
            <p:nvSpPr>
              <p:cNvPr id="7" name="Explosion 2 6"/>
              <p:cNvSpPr/>
              <p:nvPr/>
            </p:nvSpPr>
            <p:spPr>
              <a:xfrm>
                <a:off x="-468560" y="2204864"/>
                <a:ext cx="6552728" cy="4176464"/>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ectangle 1"/>
              <p:cNvSpPr/>
              <p:nvPr/>
            </p:nvSpPr>
            <p:spPr>
              <a:xfrm>
                <a:off x="1361832" y="3140968"/>
                <a:ext cx="3288080" cy="923330"/>
              </a:xfrm>
              <a:prstGeom prst="rect">
                <a:avLst/>
              </a:prstGeom>
              <a:noFill/>
            </p:spPr>
            <p:txBody>
              <a:bodyPr wrap="none" lIns="91440" tIns="45720" rIns="91440" bIns="45720">
                <a:spAutoFit/>
              </a:bodyPr>
              <a:lstStyle/>
              <a:p>
                <a:pPr algn="ctr"/>
                <a:r>
                  <a:rPr lang="az-Latn-AZ"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İnteqrasiya</a:t>
                </a:r>
                <a:r>
                  <a:rPr lang="az-Latn-AZ"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az-Latn-A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899592" y="4161854"/>
                <a:ext cx="2659702" cy="923330"/>
              </a:xfrm>
              <a:prstGeom prst="rect">
                <a:avLst/>
              </a:prstGeom>
              <a:noFill/>
            </p:spPr>
            <p:txBody>
              <a:bodyPr wrap="none" lIns="91440" tIns="45720" rIns="91440" bIns="45720">
                <a:spAutoFit/>
              </a:bodyPr>
              <a:lstStyle/>
              <a:p>
                <a:pPr algn="ctr"/>
                <a:r>
                  <a:rPr lang="az-Latn-AZ" sz="4400" b="1" i="1" cap="none" spc="0" dirty="0" smtClean="0">
                    <a:ln w="1905"/>
                    <a:solidFill>
                      <a:schemeClr val="accent2">
                        <a:lumMod val="75000"/>
                      </a:schemeClr>
                    </a:solidFill>
                    <a:latin typeface="Times New Roman" pitchFamily="18" charset="0"/>
                    <a:cs typeface="Times New Roman" pitchFamily="18" charset="0"/>
                  </a:rPr>
                  <a:t>Ədəbiyyat</a:t>
                </a:r>
                <a:r>
                  <a:rPr lang="az-Latn-A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3" name="Group 2"/>
            <p:cNvGrpSpPr/>
            <p:nvPr/>
          </p:nvGrpSpPr>
          <p:grpSpPr>
            <a:xfrm>
              <a:off x="1115616" y="3068426"/>
              <a:ext cx="7946236" cy="3767525"/>
              <a:chOff x="1115616" y="3068426"/>
              <a:chExt cx="7946236" cy="3767525"/>
            </a:xfrm>
          </p:grpSpPr>
          <p:grpSp>
            <p:nvGrpSpPr>
              <p:cNvPr id="13" name="Group 12"/>
              <p:cNvGrpSpPr/>
              <p:nvPr/>
            </p:nvGrpSpPr>
            <p:grpSpPr>
              <a:xfrm>
                <a:off x="2204573" y="3068426"/>
                <a:ext cx="6857279" cy="3767525"/>
                <a:chOff x="2204573" y="3068426"/>
                <a:chExt cx="6857279" cy="3767525"/>
              </a:xfrm>
            </p:grpSpPr>
            <p:sp>
              <p:nvSpPr>
                <p:cNvPr id="9" name="Explosion 1 8"/>
                <p:cNvSpPr/>
                <p:nvPr/>
              </p:nvSpPr>
              <p:spPr>
                <a:xfrm rot="20824062">
                  <a:off x="2204573" y="3068426"/>
                  <a:ext cx="6857279" cy="3767525"/>
                </a:xfrm>
                <a:prstGeom prst="irregularSeal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9"/>
                <p:cNvSpPr/>
                <p:nvPr/>
              </p:nvSpPr>
              <p:spPr>
                <a:xfrm>
                  <a:off x="4788024" y="3717032"/>
                  <a:ext cx="2879314" cy="923330"/>
                </a:xfrm>
                <a:prstGeom prst="rect">
                  <a:avLst/>
                </a:prstGeom>
                <a:noFill/>
              </p:spPr>
              <p:txBody>
                <a:bodyPr wrap="none" lIns="91440" tIns="45720" rIns="91440" bIns="45720">
                  <a:spAutoFit/>
                </a:bodyPr>
                <a:lstStyle/>
                <a:p>
                  <a:pPr algn="ctr"/>
                  <a:r>
                    <a:rPr lang="az-Latn-AZ"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Resurslar:</a:t>
                  </a:r>
                  <a:r>
                    <a:rPr lang="az-Latn-A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3393909" y="4553833"/>
                  <a:ext cx="4562467" cy="1323439"/>
                </a:xfrm>
                <a:prstGeom prst="rect">
                  <a:avLst/>
                </a:prstGeom>
                <a:noFill/>
              </p:spPr>
              <p:txBody>
                <a:bodyPr wrap="none" lIns="91440" tIns="45720" rIns="91440" bIns="45720">
                  <a:spAutoFit/>
                </a:bodyPr>
                <a:lstStyle/>
                <a:p>
                  <a:pPr algn="ctr"/>
                  <a:r>
                    <a:rPr lang="az-Latn-AZ" sz="4000" b="1" i="1" cap="none" spc="0" dirty="0" smtClean="0">
                      <a:ln w="1905"/>
                      <a:solidFill>
                        <a:schemeClr val="accent2">
                          <a:lumMod val="75000"/>
                        </a:schemeClr>
                      </a:solidFill>
                      <a:latin typeface="Times New Roman" pitchFamily="18" charset="0"/>
                      <a:cs typeface="Times New Roman" pitchFamily="18" charset="0"/>
                    </a:rPr>
                    <a:t>Dərslik, iş vərəqləri, </a:t>
                  </a:r>
                </a:p>
                <a:p>
                  <a:pPr algn="ctr"/>
                  <a:r>
                    <a:rPr lang="az-Latn-AZ" sz="4000" b="1" i="1" cap="none" spc="0" dirty="0" smtClean="0">
                      <a:ln w="1905"/>
                      <a:solidFill>
                        <a:schemeClr val="accent2">
                          <a:lumMod val="75000"/>
                        </a:schemeClr>
                      </a:solidFill>
                      <a:latin typeface="Times New Roman" pitchFamily="18" charset="0"/>
                      <a:cs typeface="Times New Roman" pitchFamily="18" charset="0"/>
                    </a:rPr>
                    <a:t>proyektor</a:t>
                  </a:r>
                  <a:r>
                    <a:rPr lang="az-Latn-AZ"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12" name="Rectangle 11"/>
              <p:cNvSpPr/>
              <p:nvPr/>
            </p:nvSpPr>
            <p:spPr>
              <a:xfrm>
                <a:off x="1115616" y="3106296"/>
                <a:ext cx="1098378" cy="584775"/>
              </a:xfrm>
              <a:prstGeom prst="rect">
                <a:avLst/>
              </a:prstGeom>
              <a:noFill/>
            </p:spPr>
            <p:txBody>
              <a:bodyPr wrap="none" lIns="91440" tIns="45720" rIns="91440" bIns="45720">
                <a:spAutoFit/>
              </a:bodyPr>
              <a:lstStyle/>
              <a:p>
                <a:pPr algn="ctr"/>
                <a:r>
                  <a:rPr lang="az-Latn-AZ" sz="3200" b="1" dirty="0" smtClean="0">
                    <a:ln w="1905"/>
                    <a:solidFill>
                      <a:srgbClr val="C00000"/>
                    </a:solidFill>
                    <a:latin typeface="Times New Roman" pitchFamily="18" charset="0"/>
                    <a:cs typeface="Times New Roman" pitchFamily="18" charset="0"/>
                  </a:rPr>
                  <a:t>2.2.1</a:t>
                </a:r>
                <a:r>
                  <a:rPr lang="az-Latn-AZ" sz="3200" b="1" cap="none" spc="0" dirty="0" smtClean="0">
                    <a:ln w="1905"/>
                    <a:solidFill>
                      <a:srgbClr val="C00000"/>
                    </a:solidFill>
                    <a:effectLst>
                      <a:innerShdw blurRad="69850" dist="43180" dir="5400000">
                        <a:srgbClr val="000000">
                          <a:alpha val="65000"/>
                        </a:srgbClr>
                      </a:innerShdw>
                    </a:effectLst>
                  </a:rPr>
                  <a:t> </a:t>
                </a:r>
                <a:endParaRPr lang="en-US" sz="3200" b="1" cap="none" spc="0" dirty="0">
                  <a:ln w="1905"/>
                  <a:solidFill>
                    <a:srgbClr val="C00000"/>
                  </a:solidFill>
                  <a:effectLst>
                    <a:innerShdw blurRad="69850" dist="43180" dir="5400000">
                      <a:srgbClr val="000000">
                        <a:alpha val="65000"/>
                      </a:srgbClr>
                    </a:innerShdw>
                  </a:effectLst>
                </a:endParaRPr>
              </a:p>
            </p:txBody>
          </p:sp>
        </p:grpSp>
      </p:grpSp>
    </p:spTree>
    <p:extLst>
      <p:ext uri="{BB962C8B-B14F-4D97-AF65-F5344CB8AC3E}">
        <p14:creationId xmlns:p14="http://schemas.microsoft.com/office/powerpoint/2010/main" xmlns="" val="21309995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47907" y="372600"/>
            <a:ext cx="8228549" cy="1191494"/>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Gördükləriniz haqqında nə deyə bilərsiniz?</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pSp>
        <p:nvGrpSpPr>
          <p:cNvPr id="6" name="Group 5"/>
          <p:cNvGrpSpPr/>
          <p:nvPr/>
        </p:nvGrpSpPr>
        <p:grpSpPr>
          <a:xfrm>
            <a:off x="251520" y="1564094"/>
            <a:ext cx="6984776" cy="5177274"/>
            <a:chOff x="251520" y="1564094"/>
            <a:chExt cx="6984776" cy="5177274"/>
          </a:xfrm>
        </p:grpSpPr>
        <p:sp>
          <p:nvSpPr>
            <p:cNvPr id="4" name="Rectangle 3"/>
            <p:cNvSpPr/>
            <p:nvPr/>
          </p:nvSpPr>
          <p:spPr>
            <a:xfrm>
              <a:off x="4395249" y="2206605"/>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1907704" y="3429000"/>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5148064" y="5445224"/>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C</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9" name="Rectangle 8"/>
            <p:cNvSpPr/>
            <p:nvPr/>
          </p:nvSpPr>
          <p:spPr>
            <a:xfrm>
              <a:off x="3779912" y="3430741"/>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B</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10" name="Rectangle 9"/>
            <p:cNvSpPr/>
            <p:nvPr/>
          </p:nvSpPr>
          <p:spPr>
            <a:xfrm>
              <a:off x="650833" y="5903965"/>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ı</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5292080" y="3214717"/>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Ə</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2915816" y="2062589"/>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2411760" y="2564904"/>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D</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14" name="Rectangle 13"/>
            <p:cNvSpPr/>
            <p:nvPr/>
          </p:nvSpPr>
          <p:spPr>
            <a:xfrm>
              <a:off x="4395249" y="2998693"/>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F</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17" name="Rectangle 16"/>
            <p:cNvSpPr/>
            <p:nvPr/>
          </p:nvSpPr>
          <p:spPr>
            <a:xfrm>
              <a:off x="3563888" y="2566645"/>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G</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18" name="Rectangle 17"/>
            <p:cNvSpPr/>
            <p:nvPr/>
          </p:nvSpPr>
          <p:spPr>
            <a:xfrm>
              <a:off x="2883081" y="4078813"/>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H</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19" name="Rectangle 18"/>
            <p:cNvSpPr/>
            <p:nvPr/>
          </p:nvSpPr>
          <p:spPr>
            <a:xfrm>
              <a:off x="6843521" y="6023029"/>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V</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20" name="Rectangle 19"/>
            <p:cNvSpPr/>
            <p:nvPr/>
          </p:nvSpPr>
          <p:spPr>
            <a:xfrm>
              <a:off x="290793" y="5879013"/>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K</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21" name="Rectangle 20"/>
            <p:cNvSpPr/>
            <p:nvPr/>
          </p:nvSpPr>
          <p:spPr>
            <a:xfrm>
              <a:off x="1043608" y="5517232"/>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L</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22" name="Rectangle 21"/>
            <p:cNvSpPr/>
            <p:nvPr/>
          </p:nvSpPr>
          <p:spPr>
            <a:xfrm>
              <a:off x="2267744" y="6095037"/>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X</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23" name="Rectangle 22"/>
            <p:cNvSpPr/>
            <p:nvPr/>
          </p:nvSpPr>
          <p:spPr>
            <a:xfrm>
              <a:off x="3675169" y="1564094"/>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S</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24" name="Rectangle 23"/>
            <p:cNvSpPr/>
            <p:nvPr/>
          </p:nvSpPr>
          <p:spPr>
            <a:xfrm>
              <a:off x="5148064" y="2276872"/>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P</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25" name="Rectangle 24"/>
            <p:cNvSpPr/>
            <p:nvPr/>
          </p:nvSpPr>
          <p:spPr>
            <a:xfrm>
              <a:off x="4611273" y="3862789"/>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J</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26" name="Rectangle 25"/>
            <p:cNvSpPr/>
            <p:nvPr/>
          </p:nvSpPr>
          <p:spPr>
            <a:xfrm>
              <a:off x="2811073" y="3286725"/>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Rectangle 26"/>
            <p:cNvSpPr/>
            <p:nvPr/>
          </p:nvSpPr>
          <p:spPr>
            <a:xfrm>
              <a:off x="251520" y="5518973"/>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Rectangle 27"/>
            <p:cNvSpPr/>
            <p:nvPr/>
          </p:nvSpPr>
          <p:spPr>
            <a:xfrm>
              <a:off x="1475656" y="5733256"/>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Rectangle 28"/>
            <p:cNvSpPr/>
            <p:nvPr/>
          </p:nvSpPr>
          <p:spPr>
            <a:xfrm>
              <a:off x="4107217" y="6021288"/>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Ü</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Rectangle 29"/>
            <p:cNvSpPr/>
            <p:nvPr/>
          </p:nvSpPr>
          <p:spPr>
            <a:xfrm>
              <a:off x="676095" y="5553963"/>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N</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31" name="Rectangle 30"/>
            <p:cNvSpPr/>
            <p:nvPr/>
          </p:nvSpPr>
          <p:spPr>
            <a:xfrm>
              <a:off x="1115616" y="5951021"/>
              <a:ext cx="3927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cap="none" spc="0" dirty="0" smtClean="0">
                  <a:ln w="11430"/>
                  <a:solidFill>
                    <a:schemeClr val="accent1">
                      <a:lumMod val="50000"/>
                    </a:schemeClr>
                  </a:solidFill>
                  <a:effectLst>
                    <a:outerShdw blurRad="50800" dist="39000" dir="5460000" algn="tl">
                      <a:srgbClr val="000000">
                        <a:alpha val="38000"/>
                      </a:srgbClr>
                    </a:outerShdw>
                  </a:effectLst>
                </a:rPr>
                <a:t>Q</a:t>
              </a:r>
              <a:endParaRPr lang="en-US" sz="3600" b="1" cap="none" spc="0" dirty="0">
                <a:ln w="11430"/>
                <a:solidFill>
                  <a:schemeClr val="accent1">
                    <a:lumMod val="50000"/>
                  </a:schemeClr>
                </a:soli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xmlns="" val="407969766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wetlanka.ru/wp-content/uploads/2009/04/k24.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12576" y="0"/>
            <a:ext cx="10081120" cy="71287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rot="258934">
            <a:off x="4914503" y="2531888"/>
            <a:ext cx="3236279" cy="1569660"/>
          </a:xfrm>
          <a:prstGeom prst="rect">
            <a:avLst/>
          </a:prstGeom>
          <a:noFill/>
        </p:spPr>
        <p:txBody>
          <a:bodyPr wrap="square" lIns="91440" tIns="45720" rIns="91440" bIns="45720">
            <a:spAutoFit/>
          </a:bodyPr>
          <a:lstStyle/>
          <a:p>
            <a:pPr algn="ctr"/>
            <a:r>
              <a:rPr lang="az-Latn-AZ" sz="3200" b="1" i="1" cap="all" spc="0" dirty="0" smtClean="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Saİt və samİt</a:t>
            </a:r>
          </a:p>
          <a:p>
            <a:pPr algn="ctr"/>
            <a:r>
              <a:rPr lang="az-Latn-AZ" sz="3200" b="1" i="1" cap="all" spc="0" dirty="0" smtClean="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 səslərİn </a:t>
            </a:r>
          </a:p>
          <a:p>
            <a:pPr algn="ctr"/>
            <a:r>
              <a:rPr lang="az-Latn-AZ" sz="3200" b="1" i="1" cap="all" spc="0" dirty="0" smtClean="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tələffüzü</a:t>
            </a:r>
            <a:endParaRPr lang="en-US" sz="3200" b="1" i="1" cap="all" spc="0"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545365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133091" y="476672"/>
            <a:ext cx="6422144" cy="923330"/>
          </a:xfrm>
          <a:prstGeom prst="rect">
            <a:avLst/>
          </a:prstGeom>
          <a:noFill/>
        </p:spPr>
        <p:txBody>
          <a:bodyPr wrap="none" lIns="91440" tIns="45720" rIns="91440" bIns="45720">
            <a:spAutoFit/>
          </a:bodyPr>
          <a:lstStyle/>
          <a:p>
            <a:pPr algn="ctr"/>
            <a:r>
              <a:rPr lang="az-Latn-AZ"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TƏDQİQAT SUALI:</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 name="Picture 13" descr="MCj02321330000[1]"/>
          <p:cNvPicPr>
            <a:picLocks noChangeAspect="1" noChangeArrowheads="1"/>
          </p:cNvPicPr>
          <p:nvPr/>
        </p:nvPicPr>
        <p:blipFill>
          <a:blip r:embed="rId3"/>
          <a:srcRect/>
          <a:stretch>
            <a:fillRect/>
          </a:stretch>
        </p:blipFill>
        <p:spPr bwMode="auto">
          <a:xfrm>
            <a:off x="-8100" y="116632"/>
            <a:ext cx="1828800" cy="1876144"/>
          </a:xfrm>
          <a:prstGeom prst="rect">
            <a:avLst/>
          </a:prstGeom>
          <a:noFill/>
        </p:spPr>
      </p:pic>
      <p:sp>
        <p:nvSpPr>
          <p:cNvPr id="4" name="Rectangle 3"/>
          <p:cNvSpPr/>
          <p:nvPr/>
        </p:nvSpPr>
        <p:spPr>
          <a:xfrm>
            <a:off x="179512" y="3068960"/>
            <a:ext cx="8712968" cy="1323439"/>
          </a:xfrm>
          <a:prstGeom prst="rect">
            <a:avLst/>
          </a:prstGeom>
        </p:spPr>
        <p:txBody>
          <a:bodyPr wrap="square">
            <a:spAutoFit/>
          </a:bodyPr>
          <a:lstStyle/>
          <a:p>
            <a:pPr algn="just"/>
            <a:r>
              <a:rPr lang="az-Latn-AZ" sz="4000" b="1" dirty="0" smtClean="0">
                <a:ln w="50800"/>
                <a:solidFill>
                  <a:srgbClr val="002060"/>
                </a:solidFill>
                <a:latin typeface="Times New Roman" pitchFamily="18" charset="0"/>
                <a:cs typeface="Times New Roman" pitchFamily="18" charset="0"/>
              </a:rPr>
              <a:t>Sözlərin </a:t>
            </a:r>
            <a:r>
              <a:rPr lang="az-Latn-AZ" sz="4000" b="1" dirty="0">
                <a:ln w="50800"/>
                <a:solidFill>
                  <a:srgbClr val="002060"/>
                </a:solidFill>
                <a:latin typeface="Times New Roman" pitchFamily="18" charset="0"/>
                <a:cs typeface="Times New Roman" pitchFamily="18" charset="0"/>
              </a:rPr>
              <a:t>yazılışı və tələffüzü arasında hansı </a:t>
            </a:r>
            <a:r>
              <a:rPr lang="az-Latn-AZ" sz="4000" b="1" dirty="0" smtClean="0">
                <a:ln w="50800"/>
                <a:solidFill>
                  <a:srgbClr val="002060"/>
                </a:solidFill>
                <a:latin typeface="Times New Roman" pitchFamily="18" charset="0"/>
                <a:cs typeface="Times New Roman" pitchFamily="18" charset="0"/>
              </a:rPr>
              <a:t>fərqlər var?</a:t>
            </a:r>
            <a:endParaRPr lang="en-US" dirty="0"/>
          </a:p>
        </p:txBody>
      </p:sp>
    </p:spTree>
    <p:extLst>
      <p:ext uri="{BB962C8B-B14F-4D97-AF65-F5344CB8AC3E}">
        <p14:creationId xmlns:p14="http://schemas.microsoft.com/office/powerpoint/2010/main" xmlns="" val="30936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810</Words>
  <Application>Microsoft Office PowerPoint</Application>
  <PresentationFormat>Экран (4:3)</PresentationFormat>
  <Paragraphs>127</Paragraphs>
  <Slides>17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SysAdmin</cp:lastModifiedBy>
  <cp:revision>92</cp:revision>
  <dcterms:modified xsi:type="dcterms:W3CDTF">2014-10-21T09:02:32Z</dcterms:modified>
</cp:coreProperties>
</file>